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4"/>
  </p:sldMasterIdLst>
  <p:notesMasterIdLst>
    <p:notesMasterId r:id="rId29"/>
  </p:notesMasterIdLst>
  <p:sldIdLst>
    <p:sldId id="256" r:id="rId5"/>
    <p:sldId id="269" r:id="rId6"/>
    <p:sldId id="289" r:id="rId7"/>
    <p:sldId id="290" r:id="rId8"/>
    <p:sldId id="291" r:id="rId9"/>
    <p:sldId id="292" r:id="rId10"/>
    <p:sldId id="270" r:id="rId11"/>
    <p:sldId id="288" r:id="rId12"/>
    <p:sldId id="271" r:id="rId13"/>
    <p:sldId id="272" r:id="rId14"/>
    <p:sldId id="273" r:id="rId15"/>
    <p:sldId id="275" r:id="rId16"/>
    <p:sldId id="276" r:id="rId17"/>
    <p:sldId id="293" r:id="rId18"/>
    <p:sldId id="274" r:id="rId19"/>
    <p:sldId id="279" r:id="rId20"/>
    <p:sldId id="277" r:id="rId21"/>
    <p:sldId id="281" r:id="rId22"/>
    <p:sldId id="283" r:id="rId23"/>
    <p:sldId id="278" r:id="rId24"/>
    <p:sldId id="280" r:id="rId25"/>
    <p:sldId id="284" r:id="rId26"/>
    <p:sldId id="285" r:id="rId27"/>
    <p:sldId id="286" r:id="rId2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eaLnBrk="0" fontAlgn="base" hangingPunct="0">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kralia, Rajeev" initials="BR" lastIdx="1" clrIdx="0">
    <p:extLst>
      <p:ext uri="{19B8F6BF-5375-455C-9EA6-DF929625EA0E}">
        <p15:presenceInfo xmlns:p15="http://schemas.microsoft.com/office/powerpoint/2012/main" userId="S-1-5-21-3696825333-3990763484-1079928615-99286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1E4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2CFC9C-FA98-494D-A183-BE2255F5EB6F}" v="309" dt="2020-04-14T19:47:40.1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61" autoAdjust="0"/>
    <p:restoredTop sz="95345" autoAdjust="0"/>
  </p:normalViewPr>
  <p:slideViewPr>
    <p:cSldViewPr>
      <p:cViewPr>
        <p:scale>
          <a:sx n="81" d="100"/>
          <a:sy n="81" d="100"/>
        </p:scale>
        <p:origin x="1394" y="4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ukralia, Rajeev" userId="90c774bd-6aea-4ccd-9807-629395d0b3ca" providerId="ADAL" clId="{C42CFC9C-FA98-494D-A183-BE2255F5EB6F}"/>
    <pc:docChg chg="addSld delSld modSld">
      <pc:chgData name="Bukralia, Rajeev" userId="90c774bd-6aea-4ccd-9807-629395d0b3ca" providerId="ADAL" clId="{C42CFC9C-FA98-494D-A183-BE2255F5EB6F}" dt="2020-04-14T19:47:40.167" v="308" actId="20577"/>
      <pc:docMkLst>
        <pc:docMk/>
      </pc:docMkLst>
      <pc:sldChg chg="modSp">
        <pc:chgData name="Bukralia, Rajeev" userId="90c774bd-6aea-4ccd-9807-629395d0b3ca" providerId="ADAL" clId="{C42CFC9C-FA98-494D-A183-BE2255F5EB6F}" dt="2020-04-14T19:47:40.167" v="308" actId="20577"/>
        <pc:sldMkLst>
          <pc:docMk/>
          <pc:sldMk cId="311093204" sldId="256"/>
        </pc:sldMkLst>
        <pc:spChg chg="mod">
          <ac:chgData name="Bukralia, Rajeev" userId="90c774bd-6aea-4ccd-9807-629395d0b3ca" providerId="ADAL" clId="{C42CFC9C-FA98-494D-A183-BE2255F5EB6F}" dt="2020-04-14T19:47:40.167" v="308" actId="20577"/>
          <ac:spMkLst>
            <pc:docMk/>
            <pc:sldMk cId="311093204" sldId="256"/>
            <ac:spMk id="3" creationId="{00000000-0000-0000-0000-000000000000}"/>
          </ac:spMkLst>
        </pc:spChg>
      </pc:sldChg>
      <pc:sldChg chg="modSp">
        <pc:chgData name="Bukralia, Rajeev" userId="90c774bd-6aea-4ccd-9807-629395d0b3ca" providerId="ADAL" clId="{C42CFC9C-FA98-494D-A183-BE2255F5EB6F}" dt="2020-04-14T19:18:08.639" v="230" actId="20577"/>
        <pc:sldMkLst>
          <pc:docMk/>
          <pc:sldMk cId="2362699710" sldId="269"/>
        </pc:sldMkLst>
        <pc:spChg chg="mod">
          <ac:chgData name="Bukralia, Rajeev" userId="90c774bd-6aea-4ccd-9807-629395d0b3ca" providerId="ADAL" clId="{C42CFC9C-FA98-494D-A183-BE2255F5EB6F}" dt="2020-04-14T19:18:08.639" v="230" actId="20577"/>
          <ac:spMkLst>
            <pc:docMk/>
            <pc:sldMk cId="2362699710" sldId="269"/>
            <ac:spMk id="3" creationId="{00000000-0000-0000-0000-000000000000}"/>
          </ac:spMkLst>
        </pc:spChg>
      </pc:sldChg>
      <pc:sldChg chg="del">
        <pc:chgData name="Bukralia, Rajeev" userId="90c774bd-6aea-4ccd-9807-629395d0b3ca" providerId="ADAL" clId="{C42CFC9C-FA98-494D-A183-BE2255F5EB6F}" dt="2020-04-14T19:19:31.127" v="233" actId="2696"/>
        <pc:sldMkLst>
          <pc:docMk/>
          <pc:sldMk cId="2419403691" sldId="287"/>
        </pc:sldMkLst>
      </pc:sldChg>
      <pc:sldChg chg="modSp add">
        <pc:chgData name="Bukralia, Rajeev" userId="90c774bd-6aea-4ccd-9807-629395d0b3ca" providerId="ADAL" clId="{C42CFC9C-FA98-494D-A183-BE2255F5EB6F}" dt="2020-04-14T19:47:19.164" v="306" actId="20577"/>
        <pc:sldMkLst>
          <pc:docMk/>
          <pc:sldMk cId="1072811711" sldId="293"/>
        </pc:sldMkLst>
        <pc:spChg chg="mod">
          <ac:chgData name="Bukralia, Rajeev" userId="90c774bd-6aea-4ccd-9807-629395d0b3ca" providerId="ADAL" clId="{C42CFC9C-FA98-494D-A183-BE2255F5EB6F}" dt="2020-04-14T19:32:48.289" v="263" actId="20577"/>
          <ac:spMkLst>
            <pc:docMk/>
            <pc:sldMk cId="1072811711" sldId="293"/>
            <ac:spMk id="2" creationId="{51E1A10A-1E71-4F23-9763-D68FF25FF2A0}"/>
          </ac:spMkLst>
        </pc:spChg>
        <pc:spChg chg="mod">
          <ac:chgData name="Bukralia, Rajeev" userId="90c774bd-6aea-4ccd-9807-629395d0b3ca" providerId="ADAL" clId="{C42CFC9C-FA98-494D-A183-BE2255F5EB6F}" dt="2020-04-14T19:47:19.164" v="306" actId="20577"/>
          <ac:spMkLst>
            <pc:docMk/>
            <pc:sldMk cId="1072811711" sldId="293"/>
            <ac:spMk id="3" creationId="{35079E58-BFE9-479F-A759-C8DED3D2568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5903DF-1550-43AB-8942-2B097B212F63}" type="datetimeFigureOut">
              <a:rPr lang="en-US" smtClean="0"/>
              <a:t>4/14/2020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A30965-B4E7-4913-8E9C-3196D05065A3}" type="slidenum">
              <a:rPr lang="en-US" smtClean="0"/>
              <a:t>‹#›</a:t>
            </a:fld>
            <a:endParaRPr lang="en-US"/>
          </a:p>
        </p:txBody>
      </p:sp>
    </p:spTree>
    <p:extLst>
      <p:ext uri="{BB962C8B-B14F-4D97-AF65-F5344CB8AC3E}">
        <p14:creationId xmlns:p14="http://schemas.microsoft.com/office/powerpoint/2010/main" val="52575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AA30965-B4E7-4913-8E9C-3196D05065A3}" type="slidenum">
              <a:rPr lang="en-US" smtClean="0"/>
              <a:t>3</a:t>
            </a:fld>
            <a:endParaRPr lang="en-US"/>
          </a:p>
        </p:txBody>
      </p:sp>
    </p:spTree>
    <p:extLst>
      <p:ext uri="{BB962C8B-B14F-4D97-AF65-F5344CB8AC3E}">
        <p14:creationId xmlns:p14="http://schemas.microsoft.com/office/powerpoint/2010/main" val="2839828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Blue: </a:t>
            </a:r>
            <a:r>
              <a:rPr lang="en-US" sz="1300" dirty="0"/>
              <a:t>a system capable of examining 200 million moves per second, or 50 billion positions. [IBM]</a:t>
            </a:r>
          </a:p>
          <a:p>
            <a:endParaRPr lang="en-US" dirty="0"/>
          </a:p>
        </p:txBody>
      </p:sp>
      <p:sp>
        <p:nvSpPr>
          <p:cNvPr id="4" name="Slide Number Placeholder 3"/>
          <p:cNvSpPr>
            <a:spLocks noGrp="1"/>
          </p:cNvSpPr>
          <p:nvPr>
            <p:ph type="sldNum" sz="quarter" idx="10"/>
          </p:nvPr>
        </p:nvSpPr>
        <p:spPr/>
        <p:txBody>
          <a:bodyPr/>
          <a:lstStyle/>
          <a:p>
            <a:fld id="{DAA30965-B4E7-4913-8E9C-3196D05065A3}" type="slidenum">
              <a:rPr lang="en-US" smtClean="0"/>
              <a:t>4</a:t>
            </a:fld>
            <a:endParaRPr lang="en-US"/>
          </a:p>
        </p:txBody>
      </p:sp>
    </p:spTree>
    <p:extLst>
      <p:ext uri="{BB962C8B-B14F-4D97-AF65-F5344CB8AC3E}">
        <p14:creationId xmlns:p14="http://schemas.microsoft.com/office/powerpoint/2010/main" val="1661320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CUDA: </a:t>
            </a:r>
            <a:r>
              <a:rPr lang="en-US" sz="1300" dirty="0"/>
              <a:t>Compute Unified Device Architecture, parallel processing architecture by Nvidia. CUDA Deep Neural Network library (</a:t>
            </a:r>
            <a:r>
              <a:rPr lang="en-US" sz="1300" dirty="0" err="1"/>
              <a:t>cuDNN</a:t>
            </a:r>
            <a:r>
              <a:rPr lang="en-US" sz="1300" dirty="0"/>
              <a:t>) is a GPU-accelerated library of primitives for deep neural networks.</a:t>
            </a:r>
          </a:p>
          <a:p>
            <a:endParaRPr lang="en-US" sz="1300" dirty="0"/>
          </a:p>
          <a:p>
            <a:endParaRPr lang="en-US" b="0" dirty="0"/>
          </a:p>
        </p:txBody>
      </p:sp>
      <p:sp>
        <p:nvSpPr>
          <p:cNvPr id="4" name="Slide Number Placeholder 3"/>
          <p:cNvSpPr>
            <a:spLocks noGrp="1"/>
          </p:cNvSpPr>
          <p:nvPr>
            <p:ph type="sldNum" sz="quarter" idx="10"/>
          </p:nvPr>
        </p:nvSpPr>
        <p:spPr/>
        <p:txBody>
          <a:bodyPr/>
          <a:lstStyle/>
          <a:p>
            <a:fld id="{DAA30965-B4E7-4913-8E9C-3196D05065A3}" type="slidenum">
              <a:rPr lang="en-US" smtClean="0"/>
              <a:t>5</a:t>
            </a:fld>
            <a:endParaRPr lang="en-US"/>
          </a:p>
        </p:txBody>
      </p:sp>
    </p:spTree>
    <p:extLst>
      <p:ext uri="{BB962C8B-B14F-4D97-AF65-F5344CB8AC3E}">
        <p14:creationId xmlns:p14="http://schemas.microsoft.com/office/powerpoint/2010/main" val="1998774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descr="Title slide bkg_2_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099" name="Rectangle 3"/>
          <p:cNvSpPr>
            <a:spLocks noGrp="1" noChangeArrowheads="1"/>
          </p:cNvSpPr>
          <p:nvPr>
            <p:ph type="ctrTitle"/>
          </p:nvPr>
        </p:nvSpPr>
        <p:spPr>
          <a:xfrm>
            <a:off x="685800" y="2362200"/>
            <a:ext cx="7772400" cy="981075"/>
          </a:xfrm>
        </p:spPr>
        <p:txBody>
          <a:bodyPr/>
          <a:lstStyle>
            <a:lvl1pPr>
              <a:defRPr sz="3600" b="0" i="0">
                <a:solidFill>
                  <a:srgbClr val="F1E405"/>
                </a:solidFill>
                <a:latin typeface=""/>
                <a:cs typeface="Futura Light"/>
              </a:defRPr>
            </a:lvl1pPr>
          </a:lstStyle>
          <a:p>
            <a:pPr lvl="0"/>
            <a:r>
              <a:rPr lang="en-US" noProof="0"/>
              <a:t>Click to edit Master title style</a:t>
            </a:r>
            <a:endParaRPr lang="en-US" noProof="0" dirty="0"/>
          </a:p>
        </p:txBody>
      </p:sp>
      <p:sp>
        <p:nvSpPr>
          <p:cNvPr id="4100" name="Rectangle 4"/>
          <p:cNvSpPr>
            <a:spLocks noGrp="1" noChangeArrowheads="1"/>
          </p:cNvSpPr>
          <p:nvPr>
            <p:ph type="subTitle" idx="1"/>
          </p:nvPr>
        </p:nvSpPr>
        <p:spPr>
          <a:xfrm>
            <a:off x="1371600" y="3962400"/>
            <a:ext cx="6400800" cy="1504950"/>
          </a:xfrm>
        </p:spPr>
        <p:txBody>
          <a:bodyPr/>
          <a:lstStyle>
            <a:lvl1pPr marL="0" indent="0" algn="ctr">
              <a:buFont typeface="Symbol" charset="0"/>
              <a:buNone/>
              <a:defRPr sz="2800" b="0" i="0">
                <a:solidFill>
                  <a:schemeClr val="bg1"/>
                </a:solidFill>
                <a:latin typeface=""/>
                <a:cs typeface="Futura Book"/>
              </a:defRPr>
            </a:lvl1pPr>
          </a:lstStyle>
          <a:p>
            <a:pPr lvl="0"/>
            <a:r>
              <a:rPr lang="en-US" noProof="0"/>
              <a:t>Click to edit Master subtitle style</a:t>
            </a:r>
            <a:endParaRPr lang="en-US"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4066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Edit Master text styles</a:t>
            </a:r>
          </a:p>
        </p:txBody>
      </p:sp>
    </p:spTree>
    <p:extLst>
      <p:ext uri="{BB962C8B-B14F-4D97-AF65-F5344CB8AC3E}">
        <p14:creationId xmlns:p14="http://schemas.microsoft.com/office/powerpoint/2010/main" val="1356780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71525" y="2057400"/>
            <a:ext cx="3767138" cy="3838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91063" y="2057400"/>
            <a:ext cx="3767137" cy="3838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6332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717675"/>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357437"/>
            <a:ext cx="4040188" cy="35099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717675"/>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357437"/>
            <a:ext cx="4041775" cy="32051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825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7686675" cy="1195388"/>
          </a:xfrm>
        </p:spPr>
        <p:txBody>
          <a:bodyPr/>
          <a:lstStyle/>
          <a:p>
            <a:r>
              <a:rPr lang="en-US"/>
              <a:t>Click to edit Master title style</a:t>
            </a:r>
          </a:p>
        </p:txBody>
      </p:sp>
    </p:spTree>
    <p:extLst>
      <p:ext uri="{BB962C8B-B14F-4D97-AF65-F5344CB8AC3E}">
        <p14:creationId xmlns:p14="http://schemas.microsoft.com/office/powerpoint/2010/main" val="209281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021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9599"/>
            <a:ext cx="3008313" cy="11620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609600"/>
            <a:ext cx="5111750" cy="5213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771650"/>
            <a:ext cx="3008313" cy="40513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1334268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73625"/>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838200"/>
            <a:ext cx="5486400" cy="3883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440363"/>
            <a:ext cx="5486400" cy="5000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extLst>
      <p:ext uri="{BB962C8B-B14F-4D97-AF65-F5344CB8AC3E}">
        <p14:creationId xmlns:p14="http://schemas.microsoft.com/office/powerpoint/2010/main" val="33614632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Content-slide-bkg_3.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75" name="Rectangle 3"/>
          <p:cNvSpPr>
            <a:spLocks noGrp="1" noChangeArrowheads="1"/>
          </p:cNvSpPr>
          <p:nvPr>
            <p:ph type="title"/>
          </p:nvPr>
        </p:nvSpPr>
        <p:spPr bwMode="auto">
          <a:xfrm>
            <a:off x="771525" y="381000"/>
            <a:ext cx="7686675" cy="119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3076" name="Rectangle 4"/>
          <p:cNvSpPr>
            <a:spLocks noGrp="1" noChangeArrowheads="1"/>
          </p:cNvSpPr>
          <p:nvPr>
            <p:ph type="body" idx="1"/>
          </p:nvPr>
        </p:nvSpPr>
        <p:spPr bwMode="auto">
          <a:xfrm>
            <a:off x="771525" y="1981200"/>
            <a:ext cx="768667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dt="0"/>
  <p:txStyles>
    <p:titleStyle>
      <a:lvl1pPr algn="ctr" rtl="0" eaLnBrk="1" fontAlgn="base" hangingPunct="1">
        <a:spcBef>
          <a:spcPct val="0"/>
        </a:spcBef>
        <a:spcAft>
          <a:spcPct val="0"/>
        </a:spcAft>
        <a:defRPr sz="3600" b="0" i="0">
          <a:solidFill>
            <a:schemeClr val="tx1"/>
          </a:solidFill>
          <a:latin typeface=""/>
          <a:ea typeface="+mj-ea"/>
          <a:cs typeface="Futura Medium"/>
        </a:defRPr>
      </a:lvl1pPr>
      <a:lvl2pPr algn="ctr" rtl="0" eaLnBrk="1" fontAlgn="base" hangingPunct="1">
        <a:spcBef>
          <a:spcPct val="0"/>
        </a:spcBef>
        <a:spcAft>
          <a:spcPct val="0"/>
        </a:spcAft>
        <a:defRPr sz="3600" b="1">
          <a:solidFill>
            <a:schemeClr val="tx1"/>
          </a:solidFill>
          <a:latin typeface="Arial" charset="0"/>
          <a:ea typeface="Osaka" charset="0"/>
          <a:cs typeface="Osaka" charset="0"/>
        </a:defRPr>
      </a:lvl2pPr>
      <a:lvl3pPr algn="ctr" rtl="0" eaLnBrk="1" fontAlgn="base" hangingPunct="1">
        <a:spcBef>
          <a:spcPct val="0"/>
        </a:spcBef>
        <a:spcAft>
          <a:spcPct val="0"/>
        </a:spcAft>
        <a:defRPr sz="3600" b="1">
          <a:solidFill>
            <a:schemeClr val="tx1"/>
          </a:solidFill>
          <a:latin typeface="Arial" charset="0"/>
          <a:ea typeface="Osaka" charset="0"/>
          <a:cs typeface="Osaka" charset="0"/>
        </a:defRPr>
      </a:lvl3pPr>
      <a:lvl4pPr algn="ctr" rtl="0" eaLnBrk="1" fontAlgn="base" hangingPunct="1">
        <a:spcBef>
          <a:spcPct val="0"/>
        </a:spcBef>
        <a:spcAft>
          <a:spcPct val="0"/>
        </a:spcAft>
        <a:defRPr sz="3600" b="1">
          <a:solidFill>
            <a:schemeClr val="tx1"/>
          </a:solidFill>
          <a:latin typeface="Arial" charset="0"/>
          <a:ea typeface="Osaka" charset="0"/>
          <a:cs typeface="Osaka" charset="0"/>
        </a:defRPr>
      </a:lvl4pPr>
      <a:lvl5pPr algn="ctr" rtl="0" eaLnBrk="1" fontAlgn="base" hangingPunct="1">
        <a:spcBef>
          <a:spcPct val="0"/>
        </a:spcBef>
        <a:spcAft>
          <a:spcPct val="0"/>
        </a:spcAft>
        <a:defRPr sz="3600" b="1">
          <a:solidFill>
            <a:schemeClr val="tx1"/>
          </a:solidFill>
          <a:latin typeface="Arial" charset="0"/>
          <a:ea typeface="Osaka" charset="0"/>
          <a:cs typeface="Osaka" charset="0"/>
        </a:defRPr>
      </a:lvl5pPr>
      <a:lvl6pPr marL="457200" algn="ctr" rtl="0" eaLnBrk="1" fontAlgn="base" hangingPunct="1">
        <a:spcBef>
          <a:spcPct val="0"/>
        </a:spcBef>
        <a:spcAft>
          <a:spcPct val="0"/>
        </a:spcAft>
        <a:defRPr sz="3600" b="1">
          <a:solidFill>
            <a:schemeClr val="tx1"/>
          </a:solidFill>
          <a:latin typeface="Arial" charset="0"/>
          <a:ea typeface="Osaka" charset="0"/>
          <a:cs typeface="Osaka" charset="0"/>
        </a:defRPr>
      </a:lvl6pPr>
      <a:lvl7pPr marL="914400" algn="ctr" rtl="0" eaLnBrk="1" fontAlgn="base" hangingPunct="1">
        <a:spcBef>
          <a:spcPct val="0"/>
        </a:spcBef>
        <a:spcAft>
          <a:spcPct val="0"/>
        </a:spcAft>
        <a:defRPr sz="3600" b="1">
          <a:solidFill>
            <a:schemeClr val="tx1"/>
          </a:solidFill>
          <a:latin typeface="Arial" charset="0"/>
          <a:ea typeface="Osaka" charset="0"/>
          <a:cs typeface="Osaka" charset="0"/>
        </a:defRPr>
      </a:lvl7pPr>
      <a:lvl8pPr marL="1371600" algn="ctr" rtl="0" eaLnBrk="1" fontAlgn="base" hangingPunct="1">
        <a:spcBef>
          <a:spcPct val="0"/>
        </a:spcBef>
        <a:spcAft>
          <a:spcPct val="0"/>
        </a:spcAft>
        <a:defRPr sz="3600" b="1">
          <a:solidFill>
            <a:schemeClr val="tx1"/>
          </a:solidFill>
          <a:latin typeface="Arial" charset="0"/>
          <a:ea typeface="Osaka" charset="0"/>
          <a:cs typeface="Osaka" charset="0"/>
        </a:defRPr>
      </a:lvl8pPr>
      <a:lvl9pPr marL="1828800" algn="ctr" rtl="0" eaLnBrk="1" fontAlgn="base" hangingPunct="1">
        <a:spcBef>
          <a:spcPct val="0"/>
        </a:spcBef>
        <a:spcAft>
          <a:spcPct val="0"/>
        </a:spcAft>
        <a:defRPr sz="3600" b="1">
          <a:solidFill>
            <a:schemeClr val="tx1"/>
          </a:solidFill>
          <a:latin typeface="Arial" charset="0"/>
          <a:ea typeface="Osaka" charset="0"/>
          <a:cs typeface="Osaka" charset="0"/>
        </a:defRPr>
      </a:lvl9pPr>
    </p:titleStyle>
    <p:bodyStyle>
      <a:lvl1pPr marL="342900" indent="-342900" algn="l" rtl="0" eaLnBrk="1" fontAlgn="base" hangingPunct="1">
        <a:spcBef>
          <a:spcPct val="10000"/>
        </a:spcBef>
        <a:spcAft>
          <a:spcPct val="20000"/>
        </a:spcAft>
        <a:buFont typeface="Symbol" charset="0"/>
        <a:buChar char=""/>
        <a:defRPr sz="2400" b="1" i="0">
          <a:solidFill>
            <a:schemeClr val="tx1"/>
          </a:solidFill>
          <a:latin typeface=""/>
          <a:ea typeface="+mn-ea"/>
          <a:cs typeface="Futura Heavy"/>
        </a:defRPr>
      </a:lvl1pPr>
      <a:lvl2pPr marL="742950" indent="-285750" algn="l" rtl="0" eaLnBrk="1" fontAlgn="base" hangingPunct="1">
        <a:spcBef>
          <a:spcPct val="0"/>
        </a:spcBef>
        <a:spcAft>
          <a:spcPct val="20000"/>
        </a:spcAft>
        <a:buClr>
          <a:schemeClr val="tx1"/>
        </a:buClr>
        <a:buChar char="&lt;"/>
        <a:defRPr sz="2200" b="0" i="0">
          <a:solidFill>
            <a:schemeClr val="tx1"/>
          </a:solidFill>
          <a:latin typeface=""/>
          <a:ea typeface="+mn-ea"/>
          <a:cs typeface="Futura Light"/>
        </a:defRPr>
      </a:lvl2pPr>
      <a:lvl3pPr marL="1143000" indent="-228600" algn="l" rtl="0" eaLnBrk="1" fontAlgn="base" hangingPunct="1">
        <a:spcBef>
          <a:spcPct val="0"/>
        </a:spcBef>
        <a:spcAft>
          <a:spcPct val="20000"/>
        </a:spcAft>
        <a:buFont typeface="Webdings" charset="0"/>
        <a:buChar char="a"/>
        <a:defRPr sz="2200" b="0" i="0">
          <a:solidFill>
            <a:schemeClr val="tx1"/>
          </a:solidFill>
          <a:latin typeface=""/>
          <a:ea typeface="+mn-ea"/>
          <a:cs typeface="Futura Light"/>
        </a:defRPr>
      </a:lvl3pPr>
      <a:lvl4pPr marL="1600200" indent="-228600" algn="l" rtl="0" eaLnBrk="1" fontAlgn="base" hangingPunct="1">
        <a:spcBef>
          <a:spcPct val="0"/>
        </a:spcBef>
        <a:spcAft>
          <a:spcPct val="20000"/>
        </a:spcAft>
        <a:buChar char="•"/>
        <a:defRPr sz="2200" b="0" i="0">
          <a:solidFill>
            <a:schemeClr val="tx1"/>
          </a:solidFill>
          <a:latin typeface=""/>
          <a:ea typeface="+mn-ea"/>
          <a:cs typeface="Futura Light"/>
        </a:defRPr>
      </a:lvl4pPr>
      <a:lvl5pPr marL="2057400" indent="-228600" algn="l" rtl="0" eaLnBrk="1" fontAlgn="base" hangingPunct="1">
        <a:spcBef>
          <a:spcPct val="0"/>
        </a:spcBef>
        <a:spcAft>
          <a:spcPct val="20000"/>
        </a:spcAft>
        <a:buFont typeface="Webdings" charset="0"/>
        <a:buChar char="4"/>
        <a:defRPr sz="2200" b="0" i="0">
          <a:solidFill>
            <a:schemeClr val="tx1"/>
          </a:solidFill>
          <a:latin typeface=""/>
          <a:ea typeface="+mn-ea"/>
          <a:cs typeface="Futura Light"/>
        </a:defRPr>
      </a:lvl5pPr>
      <a:lvl6pPr marL="25146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6pPr>
      <a:lvl7pPr marL="29718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7pPr>
      <a:lvl8pPr marL="34290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8pPr>
      <a:lvl9pPr marL="3886200" indent="-228600" algn="l" rtl="0" eaLnBrk="1" fontAlgn="base" hangingPunct="1">
        <a:spcBef>
          <a:spcPct val="0"/>
        </a:spcBef>
        <a:spcAft>
          <a:spcPct val="20000"/>
        </a:spcAft>
        <a:buFont typeface="Webdings" charset="0"/>
        <a:buChar char="4"/>
        <a:defRPr sz="2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209800"/>
            <a:ext cx="7772400" cy="1133475"/>
          </a:xfrm>
        </p:spPr>
        <p:txBody>
          <a:bodyPr/>
          <a:lstStyle/>
          <a:p>
            <a:r>
              <a:rPr lang="en-US" b="1" dirty="0">
                <a:latin typeface="+mn-lt"/>
              </a:rPr>
              <a:t>IT 418/518: Foundations of Data Science</a:t>
            </a:r>
          </a:p>
        </p:txBody>
      </p:sp>
      <p:sp>
        <p:nvSpPr>
          <p:cNvPr id="3" name="Subtitle 2"/>
          <p:cNvSpPr>
            <a:spLocks noGrp="1"/>
          </p:cNvSpPr>
          <p:nvPr>
            <p:ph type="subTitle" idx="1"/>
          </p:nvPr>
        </p:nvSpPr>
        <p:spPr/>
        <p:txBody>
          <a:bodyPr/>
          <a:lstStyle/>
          <a:p>
            <a:r>
              <a:rPr lang="en-US" dirty="0"/>
              <a:t>Class 16</a:t>
            </a:r>
          </a:p>
          <a:p>
            <a:r>
              <a:rPr lang="en-US" dirty="0"/>
              <a:t>Dr. Rajeev Bukralia</a:t>
            </a:r>
          </a:p>
        </p:txBody>
      </p:sp>
    </p:spTree>
    <p:extLst>
      <p:ext uri="{BB962C8B-B14F-4D97-AF65-F5344CB8AC3E}">
        <p14:creationId xmlns:p14="http://schemas.microsoft.com/office/powerpoint/2010/main" val="311093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F136F-5FD1-4341-95D2-BC19A464F464}"/>
              </a:ext>
            </a:extLst>
          </p:cNvPr>
          <p:cNvSpPr>
            <a:spLocks noGrp="1"/>
          </p:cNvSpPr>
          <p:nvPr>
            <p:ph type="title"/>
          </p:nvPr>
        </p:nvSpPr>
        <p:spPr/>
        <p:txBody>
          <a:bodyPr/>
          <a:lstStyle/>
          <a:p>
            <a:r>
              <a:rPr lang="en-US" dirty="0"/>
              <a:t>Supervised Learning</a:t>
            </a:r>
          </a:p>
        </p:txBody>
      </p:sp>
      <p:sp>
        <p:nvSpPr>
          <p:cNvPr id="3" name="Content Placeholder 2">
            <a:extLst>
              <a:ext uri="{FF2B5EF4-FFF2-40B4-BE49-F238E27FC236}">
                <a16:creationId xmlns:a16="http://schemas.microsoft.com/office/drawing/2014/main" id="{028C32E3-2B9B-914C-BD3E-FAD910D3CB85}"/>
              </a:ext>
            </a:extLst>
          </p:cNvPr>
          <p:cNvSpPr>
            <a:spLocks noGrp="1"/>
          </p:cNvSpPr>
          <p:nvPr>
            <p:ph idx="1"/>
          </p:nvPr>
        </p:nvSpPr>
        <p:spPr>
          <a:xfrm>
            <a:off x="771524" y="1389950"/>
            <a:ext cx="7686675" cy="796178"/>
          </a:xfrm>
        </p:spPr>
        <p:txBody>
          <a:bodyPr/>
          <a:lstStyle/>
          <a:p>
            <a:r>
              <a:rPr lang="en-US" sz="2000" b="0" dirty="0"/>
              <a:t>In supervised learning, the training data you feed to the algorithm includes the desired solutions, called </a:t>
            </a:r>
            <a:r>
              <a:rPr lang="en-US" sz="2000" dirty="0"/>
              <a:t>labels.</a:t>
            </a:r>
          </a:p>
          <a:p>
            <a:r>
              <a:rPr lang="en-US" sz="2000" b="0" dirty="0"/>
              <a:t>A typical supervised learning task is </a:t>
            </a:r>
            <a:r>
              <a:rPr lang="en-US" sz="2000" dirty="0"/>
              <a:t>classification</a:t>
            </a:r>
            <a:r>
              <a:rPr lang="en-US" sz="2000" b="0" dirty="0"/>
              <a:t>. The spam filter is a good example of this: it is trained with many example emails along with their class (spam or not), and it must learn how to classify new emails.</a:t>
            </a:r>
          </a:p>
          <a:p>
            <a:endParaRPr lang="en-US" dirty="0"/>
          </a:p>
          <a:p>
            <a:endParaRPr lang="en-US" dirty="0"/>
          </a:p>
        </p:txBody>
      </p:sp>
      <p:pic>
        <p:nvPicPr>
          <p:cNvPr id="5" name="Picture 4">
            <a:extLst>
              <a:ext uri="{FF2B5EF4-FFF2-40B4-BE49-F238E27FC236}">
                <a16:creationId xmlns:a16="http://schemas.microsoft.com/office/drawing/2014/main" id="{71FA5DDA-1E21-A44E-B2D9-C8341194CABC}"/>
              </a:ext>
            </a:extLst>
          </p:cNvPr>
          <p:cNvPicPr>
            <a:picLocks noChangeAspect="1"/>
          </p:cNvPicPr>
          <p:nvPr/>
        </p:nvPicPr>
        <p:blipFill>
          <a:blip r:embed="rId2"/>
          <a:stretch>
            <a:fillRect/>
          </a:stretch>
        </p:blipFill>
        <p:spPr>
          <a:xfrm>
            <a:off x="609600" y="3352800"/>
            <a:ext cx="8081961" cy="2797602"/>
          </a:xfrm>
          <a:prstGeom prst="rect">
            <a:avLst/>
          </a:prstGeom>
        </p:spPr>
      </p:pic>
    </p:spTree>
    <p:extLst>
      <p:ext uri="{BB962C8B-B14F-4D97-AF65-F5344CB8AC3E}">
        <p14:creationId xmlns:p14="http://schemas.microsoft.com/office/powerpoint/2010/main" val="337689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94098-B23C-BF4B-90C4-714E7012B304}"/>
              </a:ext>
            </a:extLst>
          </p:cNvPr>
          <p:cNvSpPr>
            <a:spLocks noGrp="1"/>
          </p:cNvSpPr>
          <p:nvPr>
            <p:ph type="title"/>
          </p:nvPr>
        </p:nvSpPr>
        <p:spPr>
          <a:xfrm>
            <a:off x="771525" y="381000"/>
            <a:ext cx="7686675" cy="533400"/>
          </a:xfrm>
        </p:spPr>
        <p:txBody>
          <a:bodyPr/>
          <a:lstStyle/>
          <a:p>
            <a:r>
              <a:rPr lang="en-US" dirty="0"/>
              <a:t>Supervised Learning</a:t>
            </a:r>
          </a:p>
        </p:txBody>
      </p:sp>
      <p:sp>
        <p:nvSpPr>
          <p:cNvPr id="3" name="Content Placeholder 2">
            <a:extLst>
              <a:ext uri="{FF2B5EF4-FFF2-40B4-BE49-F238E27FC236}">
                <a16:creationId xmlns:a16="http://schemas.microsoft.com/office/drawing/2014/main" id="{FEF8EBAC-4220-8147-9FC2-82D4E03AA371}"/>
              </a:ext>
            </a:extLst>
          </p:cNvPr>
          <p:cNvSpPr>
            <a:spLocks noGrp="1"/>
          </p:cNvSpPr>
          <p:nvPr>
            <p:ph idx="1"/>
          </p:nvPr>
        </p:nvSpPr>
        <p:spPr>
          <a:xfrm>
            <a:off x="771524" y="1295400"/>
            <a:ext cx="7686675" cy="2667000"/>
          </a:xfrm>
        </p:spPr>
        <p:txBody>
          <a:bodyPr/>
          <a:lstStyle/>
          <a:p>
            <a:r>
              <a:rPr lang="en-US" sz="2000" b="0" dirty="0"/>
              <a:t>Another typical task is to predict a target numeric value, such as the price of a car, given a set of features (mileage, age, brand, etc.) called predictors. This sort of task is called </a:t>
            </a:r>
            <a:r>
              <a:rPr lang="en-US" sz="2000" dirty="0"/>
              <a:t>regression.</a:t>
            </a:r>
          </a:p>
          <a:p>
            <a:r>
              <a:rPr lang="en-US" sz="2000" b="0" dirty="0"/>
              <a:t>To train the system, you need to give it many examples of cars, including both their predictors and their </a:t>
            </a:r>
            <a:r>
              <a:rPr lang="en-US" sz="2000" dirty="0"/>
              <a:t>labels </a:t>
            </a:r>
            <a:r>
              <a:rPr lang="en-US" sz="2000" b="0" dirty="0"/>
              <a:t>(i.e., their prices).</a:t>
            </a:r>
          </a:p>
          <a:p>
            <a:endParaRPr lang="en-US" sz="2000" b="0" dirty="0"/>
          </a:p>
          <a:p>
            <a:endParaRPr lang="en-US" dirty="0"/>
          </a:p>
        </p:txBody>
      </p:sp>
      <p:pic>
        <p:nvPicPr>
          <p:cNvPr id="5" name="Picture 4">
            <a:extLst>
              <a:ext uri="{FF2B5EF4-FFF2-40B4-BE49-F238E27FC236}">
                <a16:creationId xmlns:a16="http://schemas.microsoft.com/office/drawing/2014/main" id="{4B562D29-6E95-1846-BC1F-59708E936F53}"/>
              </a:ext>
            </a:extLst>
          </p:cNvPr>
          <p:cNvPicPr>
            <a:picLocks noChangeAspect="1"/>
          </p:cNvPicPr>
          <p:nvPr/>
        </p:nvPicPr>
        <p:blipFill>
          <a:blip r:embed="rId2"/>
          <a:stretch>
            <a:fillRect/>
          </a:stretch>
        </p:blipFill>
        <p:spPr>
          <a:xfrm>
            <a:off x="4191000" y="3657600"/>
            <a:ext cx="4495800" cy="2325414"/>
          </a:xfrm>
          <a:prstGeom prst="rect">
            <a:avLst/>
          </a:prstGeom>
        </p:spPr>
      </p:pic>
    </p:spTree>
    <p:extLst>
      <p:ext uri="{BB962C8B-B14F-4D97-AF65-F5344CB8AC3E}">
        <p14:creationId xmlns:p14="http://schemas.microsoft.com/office/powerpoint/2010/main" val="2484222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2484-5E2A-7C4C-950A-1D06ACB61A93}"/>
              </a:ext>
            </a:extLst>
          </p:cNvPr>
          <p:cNvSpPr>
            <a:spLocks noGrp="1"/>
          </p:cNvSpPr>
          <p:nvPr>
            <p:ph type="title"/>
          </p:nvPr>
        </p:nvSpPr>
        <p:spPr/>
        <p:txBody>
          <a:bodyPr/>
          <a:lstStyle/>
          <a:p>
            <a:r>
              <a:rPr lang="en-US" dirty="0"/>
              <a:t>Supervised Learning Algorithms</a:t>
            </a:r>
            <a:br>
              <a:rPr lang="en-US" dirty="0"/>
            </a:br>
            <a:endParaRPr lang="en-US" dirty="0"/>
          </a:p>
        </p:txBody>
      </p:sp>
      <p:sp>
        <p:nvSpPr>
          <p:cNvPr id="3" name="Content Placeholder 2">
            <a:extLst>
              <a:ext uri="{FF2B5EF4-FFF2-40B4-BE49-F238E27FC236}">
                <a16:creationId xmlns:a16="http://schemas.microsoft.com/office/drawing/2014/main" id="{1A58939E-90F4-2E45-A4D4-CC2B35E5E4F9}"/>
              </a:ext>
            </a:extLst>
          </p:cNvPr>
          <p:cNvSpPr>
            <a:spLocks noGrp="1"/>
          </p:cNvSpPr>
          <p:nvPr>
            <p:ph idx="1"/>
          </p:nvPr>
        </p:nvSpPr>
        <p:spPr>
          <a:xfrm>
            <a:off x="771524" y="1219200"/>
            <a:ext cx="7686675" cy="4800600"/>
          </a:xfrm>
        </p:spPr>
        <p:txBody>
          <a:bodyPr/>
          <a:lstStyle/>
          <a:p>
            <a:r>
              <a:rPr lang="en-US" dirty="0"/>
              <a:t>Linear Regression</a:t>
            </a:r>
          </a:p>
          <a:p>
            <a:r>
              <a:rPr lang="en-US" dirty="0"/>
              <a:t>Logistic Regression</a:t>
            </a:r>
          </a:p>
          <a:p>
            <a:r>
              <a:rPr lang="en-US" dirty="0"/>
              <a:t>Support Vector Machines (SVMs)</a:t>
            </a:r>
          </a:p>
          <a:p>
            <a:r>
              <a:rPr lang="en-US" dirty="0"/>
              <a:t>Decision Trees </a:t>
            </a:r>
          </a:p>
          <a:p>
            <a:r>
              <a:rPr lang="en-US" dirty="0"/>
              <a:t>Random Forests</a:t>
            </a:r>
          </a:p>
          <a:p>
            <a:r>
              <a:rPr lang="en-US" dirty="0"/>
              <a:t>k-Nearest Neighbors</a:t>
            </a:r>
          </a:p>
          <a:p>
            <a:r>
              <a:rPr lang="en-US" dirty="0"/>
              <a:t>Neural networks</a:t>
            </a:r>
          </a:p>
          <a:p>
            <a:endParaRPr lang="en-US" dirty="0"/>
          </a:p>
          <a:p>
            <a:pPr marL="0" indent="0">
              <a:buNone/>
            </a:pPr>
            <a:r>
              <a:rPr lang="en-US" dirty="0"/>
              <a:t>Note: Some neural networks can be unsupervised or semi-supervised.</a:t>
            </a:r>
          </a:p>
          <a:p>
            <a:endParaRPr lang="en-US" dirty="0"/>
          </a:p>
        </p:txBody>
      </p:sp>
    </p:spTree>
    <p:extLst>
      <p:ext uri="{BB962C8B-B14F-4D97-AF65-F5344CB8AC3E}">
        <p14:creationId xmlns:p14="http://schemas.microsoft.com/office/powerpoint/2010/main" val="2806606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DD652-D157-C540-8AF6-B0F44A827761}"/>
              </a:ext>
            </a:extLst>
          </p:cNvPr>
          <p:cNvSpPr>
            <a:spLocks noGrp="1"/>
          </p:cNvSpPr>
          <p:nvPr>
            <p:ph type="title"/>
          </p:nvPr>
        </p:nvSpPr>
        <p:spPr/>
        <p:txBody>
          <a:bodyPr/>
          <a:lstStyle/>
          <a:p>
            <a:r>
              <a:rPr lang="en-US" dirty="0"/>
              <a:t>Unsupervised Learning</a:t>
            </a:r>
            <a:br>
              <a:rPr lang="en-US" dirty="0"/>
            </a:br>
            <a:endParaRPr lang="en-US" dirty="0"/>
          </a:p>
        </p:txBody>
      </p:sp>
      <p:sp>
        <p:nvSpPr>
          <p:cNvPr id="3" name="Content Placeholder 2">
            <a:extLst>
              <a:ext uri="{FF2B5EF4-FFF2-40B4-BE49-F238E27FC236}">
                <a16:creationId xmlns:a16="http://schemas.microsoft.com/office/drawing/2014/main" id="{E842AAD9-4FA4-8547-8C23-BA4B76F6942C}"/>
              </a:ext>
            </a:extLst>
          </p:cNvPr>
          <p:cNvSpPr>
            <a:spLocks noGrp="1"/>
          </p:cNvSpPr>
          <p:nvPr>
            <p:ph idx="1"/>
          </p:nvPr>
        </p:nvSpPr>
        <p:spPr>
          <a:xfrm>
            <a:off x="767043" y="1143000"/>
            <a:ext cx="7686675" cy="4876800"/>
          </a:xfrm>
        </p:spPr>
        <p:txBody>
          <a:bodyPr/>
          <a:lstStyle/>
          <a:p>
            <a:r>
              <a:rPr lang="en-US" sz="2000" b="0" dirty="0"/>
              <a:t>In unsupervised learning, as you might guess, the training data is unlabeled</a:t>
            </a:r>
          </a:p>
          <a:p>
            <a:r>
              <a:rPr lang="en-US" sz="2000" b="0" dirty="0"/>
              <a:t>The system tries to learn without a teacher.</a:t>
            </a:r>
          </a:p>
          <a:p>
            <a:r>
              <a:rPr lang="en-US" sz="2000" b="0" dirty="0"/>
              <a:t>Most common unsupervised learning is clustering</a:t>
            </a:r>
          </a:p>
          <a:p>
            <a:r>
              <a:rPr lang="en-US" sz="2000" b="0" dirty="0"/>
              <a:t>Clustering algorithms:</a:t>
            </a:r>
          </a:p>
          <a:p>
            <a:pPr lvl="1"/>
            <a:r>
              <a:rPr lang="en-US" sz="2000" dirty="0"/>
              <a:t>k-Means</a:t>
            </a:r>
          </a:p>
          <a:p>
            <a:pPr lvl="1"/>
            <a:r>
              <a:rPr lang="en-US" sz="2000" dirty="0"/>
              <a:t>Hierarchical Cluster Analysis (HCA)</a:t>
            </a:r>
          </a:p>
          <a:p>
            <a:pPr lvl="1"/>
            <a:r>
              <a:rPr lang="en-US" sz="2000" dirty="0"/>
              <a:t>Expectation Maximization</a:t>
            </a:r>
          </a:p>
          <a:p>
            <a:endParaRPr lang="en-US" dirty="0"/>
          </a:p>
          <a:p>
            <a:endParaRPr lang="en-US" dirty="0"/>
          </a:p>
        </p:txBody>
      </p:sp>
      <p:pic>
        <p:nvPicPr>
          <p:cNvPr id="5" name="Picture 4">
            <a:extLst>
              <a:ext uri="{FF2B5EF4-FFF2-40B4-BE49-F238E27FC236}">
                <a16:creationId xmlns:a16="http://schemas.microsoft.com/office/drawing/2014/main" id="{8B5D1248-4778-FC4C-8963-04634C543E7D}"/>
              </a:ext>
            </a:extLst>
          </p:cNvPr>
          <p:cNvPicPr>
            <a:picLocks noChangeAspect="1"/>
          </p:cNvPicPr>
          <p:nvPr/>
        </p:nvPicPr>
        <p:blipFill>
          <a:blip r:embed="rId2"/>
          <a:stretch>
            <a:fillRect/>
          </a:stretch>
        </p:blipFill>
        <p:spPr>
          <a:xfrm>
            <a:off x="4724400" y="4191000"/>
            <a:ext cx="4172962" cy="1981200"/>
          </a:xfrm>
          <a:prstGeom prst="rect">
            <a:avLst/>
          </a:prstGeom>
        </p:spPr>
      </p:pic>
    </p:spTree>
    <p:extLst>
      <p:ext uri="{BB962C8B-B14F-4D97-AF65-F5344CB8AC3E}">
        <p14:creationId xmlns:p14="http://schemas.microsoft.com/office/powerpoint/2010/main" val="1584053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1A10A-1E71-4F23-9763-D68FF25FF2A0}"/>
              </a:ext>
            </a:extLst>
          </p:cNvPr>
          <p:cNvSpPr>
            <a:spLocks noGrp="1"/>
          </p:cNvSpPr>
          <p:nvPr>
            <p:ph type="title"/>
          </p:nvPr>
        </p:nvSpPr>
        <p:spPr>
          <a:xfrm>
            <a:off x="771525" y="381000"/>
            <a:ext cx="7686675" cy="685800"/>
          </a:xfrm>
        </p:spPr>
        <p:txBody>
          <a:bodyPr/>
          <a:lstStyle/>
          <a:p>
            <a:r>
              <a:rPr lang="en-US" dirty="0"/>
              <a:t>Reinforcement Learning</a:t>
            </a:r>
          </a:p>
        </p:txBody>
      </p:sp>
      <p:sp>
        <p:nvSpPr>
          <p:cNvPr id="3" name="Content Placeholder 2">
            <a:extLst>
              <a:ext uri="{FF2B5EF4-FFF2-40B4-BE49-F238E27FC236}">
                <a16:creationId xmlns:a16="http://schemas.microsoft.com/office/drawing/2014/main" id="{35079E58-BFE9-479F-A759-C8DED3D2568C}"/>
              </a:ext>
            </a:extLst>
          </p:cNvPr>
          <p:cNvSpPr>
            <a:spLocks noGrp="1"/>
          </p:cNvSpPr>
          <p:nvPr>
            <p:ph idx="1"/>
          </p:nvPr>
        </p:nvSpPr>
        <p:spPr>
          <a:xfrm>
            <a:off x="771525" y="1143000"/>
            <a:ext cx="7686675" cy="5029200"/>
          </a:xfrm>
        </p:spPr>
        <p:txBody>
          <a:bodyPr/>
          <a:lstStyle/>
          <a:p>
            <a:r>
              <a:rPr lang="en-US" dirty="0"/>
              <a:t>Reinforcement learning is most relevant for online control tasks , such as robot control and gameplaying. </a:t>
            </a:r>
          </a:p>
          <a:p>
            <a:r>
              <a:rPr lang="en-US" dirty="0"/>
              <a:t>An agent needs to learn a policy for how it should act in an environment in order to be rewarded. For instance should the robot move forward or backward or should the computer program move the pawn or take the Queen?</a:t>
            </a:r>
          </a:p>
          <a:p>
            <a:r>
              <a:rPr lang="en-US" dirty="0"/>
              <a:t>Unlike in supervised and unsupervised ML, the training and inference stages are interleaved and ongoing.   </a:t>
            </a:r>
          </a:p>
          <a:p>
            <a:r>
              <a:rPr lang="en-US" dirty="0"/>
              <a:t>Applications in computer gaming (DeepMind)</a:t>
            </a:r>
          </a:p>
          <a:p>
            <a:endParaRPr lang="en-US" dirty="0"/>
          </a:p>
          <a:p>
            <a:endParaRPr lang="en-US" dirty="0"/>
          </a:p>
        </p:txBody>
      </p:sp>
    </p:spTree>
    <p:extLst>
      <p:ext uri="{BB962C8B-B14F-4D97-AF65-F5344CB8AC3E}">
        <p14:creationId xmlns:p14="http://schemas.microsoft.com/office/powerpoint/2010/main" val="1072811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F725F-35DD-A447-B0E5-395D297CD87F}"/>
              </a:ext>
            </a:extLst>
          </p:cNvPr>
          <p:cNvSpPr>
            <a:spLocks noGrp="1"/>
          </p:cNvSpPr>
          <p:nvPr>
            <p:ph type="title"/>
          </p:nvPr>
        </p:nvSpPr>
        <p:spPr/>
        <p:txBody>
          <a:bodyPr/>
          <a:lstStyle/>
          <a:p>
            <a:r>
              <a:rPr lang="en-US" dirty="0"/>
              <a:t>Attributes  &amp; Features</a:t>
            </a:r>
          </a:p>
        </p:txBody>
      </p:sp>
      <p:sp>
        <p:nvSpPr>
          <p:cNvPr id="3" name="Content Placeholder 2">
            <a:extLst>
              <a:ext uri="{FF2B5EF4-FFF2-40B4-BE49-F238E27FC236}">
                <a16:creationId xmlns:a16="http://schemas.microsoft.com/office/drawing/2014/main" id="{F7FB299E-20CD-6B47-AB1E-2918DF5D668C}"/>
              </a:ext>
            </a:extLst>
          </p:cNvPr>
          <p:cNvSpPr>
            <a:spLocks noGrp="1"/>
          </p:cNvSpPr>
          <p:nvPr>
            <p:ph idx="1"/>
          </p:nvPr>
        </p:nvSpPr>
        <p:spPr>
          <a:xfrm>
            <a:off x="771525" y="1576388"/>
            <a:ext cx="7686675" cy="4062412"/>
          </a:xfrm>
        </p:spPr>
        <p:txBody>
          <a:bodyPr/>
          <a:lstStyle/>
          <a:p>
            <a:r>
              <a:rPr lang="en-US" b="0" dirty="0"/>
              <a:t>In Machine Learning an </a:t>
            </a:r>
            <a:r>
              <a:rPr lang="en-US" dirty="0"/>
              <a:t>attribute</a:t>
            </a:r>
            <a:r>
              <a:rPr lang="en-US" b="0" dirty="0"/>
              <a:t> is a variable (e.g., “Mileage”), while a </a:t>
            </a:r>
            <a:r>
              <a:rPr lang="en-US" dirty="0"/>
              <a:t>feature</a:t>
            </a:r>
            <a:r>
              <a:rPr lang="en-US" b="0" dirty="0"/>
              <a:t> has several meanings depending on the context, but generally means an attribute plus its value (e.g., “Mileage =15,000”). </a:t>
            </a:r>
          </a:p>
          <a:p>
            <a:r>
              <a:rPr lang="en-US" b="0" dirty="0"/>
              <a:t>Many people use the words attribute and feature interchangeably, though.</a:t>
            </a:r>
          </a:p>
          <a:p>
            <a:endParaRPr lang="en-US" dirty="0"/>
          </a:p>
        </p:txBody>
      </p:sp>
    </p:spTree>
    <p:extLst>
      <p:ext uri="{BB962C8B-B14F-4D97-AF65-F5344CB8AC3E}">
        <p14:creationId xmlns:p14="http://schemas.microsoft.com/office/powerpoint/2010/main" val="3719246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D1FA3-1FB1-1F4F-8BA6-48BF15B8D89E}"/>
              </a:ext>
            </a:extLst>
          </p:cNvPr>
          <p:cNvSpPr>
            <a:spLocks noGrp="1"/>
          </p:cNvSpPr>
          <p:nvPr>
            <p:ph type="title"/>
          </p:nvPr>
        </p:nvSpPr>
        <p:spPr/>
        <p:txBody>
          <a:bodyPr/>
          <a:lstStyle/>
          <a:p>
            <a:r>
              <a:rPr lang="en-US" dirty="0"/>
              <a:t>Features</a:t>
            </a:r>
          </a:p>
        </p:txBody>
      </p:sp>
      <p:sp>
        <p:nvSpPr>
          <p:cNvPr id="3" name="Content Placeholder 2">
            <a:extLst>
              <a:ext uri="{FF2B5EF4-FFF2-40B4-BE49-F238E27FC236}">
                <a16:creationId xmlns:a16="http://schemas.microsoft.com/office/drawing/2014/main" id="{3D5442B4-BD75-7F46-A43A-24DE21ED34B2}"/>
              </a:ext>
            </a:extLst>
          </p:cNvPr>
          <p:cNvSpPr>
            <a:spLocks noGrp="1"/>
          </p:cNvSpPr>
          <p:nvPr>
            <p:ph idx="1"/>
          </p:nvPr>
        </p:nvSpPr>
        <p:spPr>
          <a:xfrm>
            <a:off x="767043" y="1447800"/>
            <a:ext cx="7686675" cy="3657600"/>
          </a:xfrm>
        </p:spPr>
        <p:txBody>
          <a:bodyPr/>
          <a:lstStyle/>
          <a:p>
            <a:r>
              <a:rPr lang="en-US" dirty="0"/>
              <a:t>Feature Engineering</a:t>
            </a:r>
            <a:r>
              <a:rPr lang="en-US" b="0" dirty="0"/>
              <a:t>: A critical part of the success of a Machine Learning project is coming up with a good set of features to train on. </a:t>
            </a:r>
          </a:p>
          <a:p>
            <a:r>
              <a:rPr lang="en-US" dirty="0"/>
              <a:t>Feature Selection</a:t>
            </a:r>
            <a:r>
              <a:rPr lang="en-US" b="0" dirty="0"/>
              <a:t>: Selecting the most useful features to train on among existing features.</a:t>
            </a:r>
          </a:p>
          <a:p>
            <a:r>
              <a:rPr lang="en-US" dirty="0"/>
              <a:t>Feature Extraction</a:t>
            </a:r>
            <a:r>
              <a:rPr lang="en-US" b="0" dirty="0"/>
              <a:t>: Combining existing features to produce a more useful one (dimensionality reduction algorithms can help).</a:t>
            </a:r>
          </a:p>
          <a:p>
            <a:endParaRPr lang="en-US" dirty="0"/>
          </a:p>
        </p:txBody>
      </p:sp>
    </p:spTree>
    <p:extLst>
      <p:ext uri="{BB962C8B-B14F-4D97-AF65-F5344CB8AC3E}">
        <p14:creationId xmlns:p14="http://schemas.microsoft.com/office/powerpoint/2010/main" val="939903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632BD-38C5-4B4A-B385-A0CEC980EA81}"/>
              </a:ext>
            </a:extLst>
          </p:cNvPr>
          <p:cNvSpPr>
            <a:spLocks noGrp="1"/>
          </p:cNvSpPr>
          <p:nvPr>
            <p:ph type="title"/>
          </p:nvPr>
        </p:nvSpPr>
        <p:spPr>
          <a:xfrm>
            <a:off x="762000" y="533400"/>
            <a:ext cx="7686675" cy="609600"/>
          </a:xfrm>
        </p:spPr>
        <p:txBody>
          <a:bodyPr/>
          <a:lstStyle/>
          <a:p>
            <a:r>
              <a:rPr lang="en-US" dirty="0"/>
              <a:t>Dimensionality Reduction</a:t>
            </a:r>
            <a:br>
              <a:rPr lang="en-US" dirty="0"/>
            </a:br>
            <a:endParaRPr lang="en-US" dirty="0"/>
          </a:p>
        </p:txBody>
      </p:sp>
      <p:sp>
        <p:nvSpPr>
          <p:cNvPr id="3" name="Content Placeholder 2">
            <a:extLst>
              <a:ext uri="{FF2B5EF4-FFF2-40B4-BE49-F238E27FC236}">
                <a16:creationId xmlns:a16="http://schemas.microsoft.com/office/drawing/2014/main" id="{75874661-ED01-2847-B1F2-5EBA8AEE26A1}"/>
              </a:ext>
            </a:extLst>
          </p:cNvPr>
          <p:cNvSpPr>
            <a:spLocks noGrp="1"/>
          </p:cNvSpPr>
          <p:nvPr>
            <p:ph idx="1"/>
          </p:nvPr>
        </p:nvSpPr>
        <p:spPr>
          <a:xfrm>
            <a:off x="609600" y="1143000"/>
            <a:ext cx="7686675" cy="4572000"/>
          </a:xfrm>
        </p:spPr>
        <p:txBody>
          <a:bodyPr/>
          <a:lstStyle/>
          <a:p>
            <a:r>
              <a:rPr lang="en-US" sz="2000" b="0" dirty="0"/>
              <a:t>The goal is to simplify the data without losing too much information. One way to do this is to merge several correlated features into one. </a:t>
            </a:r>
          </a:p>
          <a:p>
            <a:r>
              <a:rPr lang="en-US" sz="2000" b="0" dirty="0"/>
              <a:t>For example, a car’s mileage may be very correlated with its age, so the dimensionality reduction algorithm will merge them into one feature that represents the car’s wear and tear. This is called </a:t>
            </a:r>
            <a:r>
              <a:rPr lang="en-US" sz="2000" dirty="0"/>
              <a:t>feature extraction</a:t>
            </a:r>
            <a:r>
              <a:rPr lang="en-US" sz="2000" b="0" dirty="0"/>
              <a:t>.</a:t>
            </a:r>
          </a:p>
          <a:p>
            <a:r>
              <a:rPr lang="en-US" sz="2000" b="0" dirty="0"/>
              <a:t>It is often a good idea to try to reduce the dimension of your training data using a dimensionality reduction algorithm before you feed it to another Machine Learning algorithm (such as a supervised learning algorithm). It will run much faster, the data will take up less disk and memory space, and in some cases it may also perform better.</a:t>
            </a:r>
          </a:p>
          <a:p>
            <a:endParaRPr lang="en-US" sz="2000" b="0" dirty="0"/>
          </a:p>
          <a:p>
            <a:endParaRPr lang="en-US" dirty="0"/>
          </a:p>
        </p:txBody>
      </p:sp>
    </p:spTree>
    <p:extLst>
      <p:ext uri="{BB962C8B-B14F-4D97-AF65-F5344CB8AC3E}">
        <p14:creationId xmlns:p14="http://schemas.microsoft.com/office/powerpoint/2010/main" val="7410792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2144F-3CB3-494C-B6DF-786602DA4831}"/>
              </a:ext>
            </a:extLst>
          </p:cNvPr>
          <p:cNvSpPr>
            <a:spLocks noGrp="1"/>
          </p:cNvSpPr>
          <p:nvPr>
            <p:ph type="title"/>
          </p:nvPr>
        </p:nvSpPr>
        <p:spPr/>
        <p:txBody>
          <a:bodyPr/>
          <a:lstStyle/>
          <a:p>
            <a:r>
              <a:rPr lang="en-US" dirty="0"/>
              <a:t>Dimensionality Reduction</a:t>
            </a:r>
            <a:br>
              <a:rPr lang="en-US" dirty="0"/>
            </a:br>
            <a:endParaRPr lang="en-US" dirty="0"/>
          </a:p>
        </p:txBody>
      </p:sp>
      <p:sp>
        <p:nvSpPr>
          <p:cNvPr id="3" name="Content Placeholder 2">
            <a:extLst>
              <a:ext uri="{FF2B5EF4-FFF2-40B4-BE49-F238E27FC236}">
                <a16:creationId xmlns:a16="http://schemas.microsoft.com/office/drawing/2014/main" id="{99EF8662-A23A-EA40-ADB1-7FB7B1E02E88}"/>
              </a:ext>
            </a:extLst>
          </p:cNvPr>
          <p:cNvSpPr>
            <a:spLocks noGrp="1"/>
          </p:cNvSpPr>
          <p:nvPr>
            <p:ph idx="1"/>
          </p:nvPr>
        </p:nvSpPr>
        <p:spPr>
          <a:xfrm>
            <a:off x="791119" y="1066800"/>
            <a:ext cx="7686675" cy="4267200"/>
          </a:xfrm>
        </p:spPr>
        <p:txBody>
          <a:bodyPr/>
          <a:lstStyle/>
          <a:p>
            <a:r>
              <a:rPr lang="en-US" b="0" dirty="0"/>
              <a:t>Principal component analysis (PCA) is an unsupervised machine learning algorithm that discovers relationships between variables and reduces variables down to a set of uncorrelated synthetic representations called principal components. Singular Value Decomposition (SVD) is commonly used for PCA.</a:t>
            </a:r>
          </a:p>
          <a:p>
            <a:r>
              <a:rPr lang="en-US" b="0" dirty="0"/>
              <a:t>Principal components contain all of the dataset's important information but do not include the noise, information redundancy and outliers that were present in the original data set.</a:t>
            </a:r>
            <a:br>
              <a:rPr lang="en-US" dirty="0"/>
            </a:br>
            <a:endParaRPr lang="en-US" dirty="0"/>
          </a:p>
        </p:txBody>
      </p:sp>
    </p:spTree>
    <p:extLst>
      <p:ext uri="{BB962C8B-B14F-4D97-AF65-F5344CB8AC3E}">
        <p14:creationId xmlns:p14="http://schemas.microsoft.com/office/powerpoint/2010/main" val="24495168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Example</a:t>
            </a:r>
          </a:p>
        </p:txBody>
      </p:sp>
      <p:sp>
        <p:nvSpPr>
          <p:cNvPr id="3" name="Content Placeholder 2"/>
          <p:cNvSpPr>
            <a:spLocks noGrp="1"/>
          </p:cNvSpPr>
          <p:nvPr>
            <p:ph idx="1"/>
          </p:nvPr>
        </p:nvSpPr>
        <p:spPr>
          <a:xfrm>
            <a:off x="754108" y="1752600"/>
            <a:ext cx="7686675" cy="4343400"/>
          </a:xfrm>
        </p:spPr>
        <p:txBody>
          <a:bodyPr/>
          <a:lstStyle/>
          <a:p>
            <a:r>
              <a:rPr lang="en-US" sz="2000" b="0" dirty="0"/>
              <a:t>For an example, imagine you work for a major grocery store chain and you've got some data that was generated by customers making purchases with their rewards card. The data set describes customers and the products they purchase.</a:t>
            </a:r>
          </a:p>
          <a:p>
            <a:r>
              <a:rPr lang="en-US" sz="2000" b="0" dirty="0"/>
              <a:t>You need to identify what key factors, perhaps like age or income, that most affect the customer's purchasing behavior. You can use PCA to decompose your customer purchasing data into one vector that describes the factors that influence the customers' purchasing behavior and another vector that describes the probabilities that products will be purchased based on those key influencing factors. Principal components are synthetic representations of a data set. </a:t>
            </a:r>
          </a:p>
        </p:txBody>
      </p:sp>
    </p:spTree>
    <p:extLst>
      <p:ext uri="{BB962C8B-B14F-4D97-AF65-F5344CB8AC3E}">
        <p14:creationId xmlns:p14="http://schemas.microsoft.com/office/powerpoint/2010/main" val="2339933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Reminders</a:t>
            </a:r>
          </a:p>
        </p:txBody>
      </p:sp>
      <p:sp>
        <p:nvSpPr>
          <p:cNvPr id="3" name="Content Placeholder 2"/>
          <p:cNvSpPr>
            <a:spLocks noGrp="1"/>
          </p:cNvSpPr>
          <p:nvPr>
            <p:ph idx="1"/>
          </p:nvPr>
        </p:nvSpPr>
        <p:spPr>
          <a:xfrm>
            <a:off x="771525" y="1600200"/>
            <a:ext cx="7686675" cy="4038600"/>
          </a:xfrm>
        </p:spPr>
        <p:txBody>
          <a:bodyPr/>
          <a:lstStyle/>
          <a:p>
            <a:r>
              <a:rPr lang="en-US" dirty="0">
                <a:solidFill>
                  <a:schemeClr val="tx2"/>
                </a:solidFill>
              </a:rPr>
              <a:t>Assignment 2 is due tomorrow, April 15, 11 pm Central time</a:t>
            </a:r>
          </a:p>
          <a:p>
            <a:r>
              <a:rPr lang="en-US" dirty="0">
                <a:solidFill>
                  <a:schemeClr val="tx2"/>
                </a:solidFill>
              </a:rPr>
              <a:t>Quiz 5 is scheduled on April 21 (12 am to 11:59 pm Central time)</a:t>
            </a:r>
          </a:p>
          <a:p>
            <a:r>
              <a:rPr lang="en-US" dirty="0">
                <a:solidFill>
                  <a:schemeClr val="tx2"/>
                </a:solidFill>
              </a:rPr>
              <a:t>Group Project due on </a:t>
            </a:r>
            <a:r>
              <a:rPr lang="en-US" dirty="0">
                <a:solidFill>
                  <a:srgbClr val="FF0000"/>
                </a:solidFill>
              </a:rPr>
              <a:t>April 23</a:t>
            </a:r>
            <a:r>
              <a:rPr lang="en-US" dirty="0">
                <a:solidFill>
                  <a:schemeClr val="tx2"/>
                </a:solidFill>
              </a:rPr>
              <a:t>, 11 pm</a:t>
            </a:r>
            <a:endParaRPr lang="en-US" dirty="0">
              <a:solidFill>
                <a:srgbClr val="C00000"/>
              </a:solidFill>
            </a:endParaRPr>
          </a:p>
          <a:p>
            <a:r>
              <a:rPr lang="en-US" dirty="0">
                <a:solidFill>
                  <a:schemeClr val="tx2"/>
                </a:solidFill>
              </a:rPr>
              <a:t>Group Project Presentation on </a:t>
            </a:r>
            <a:r>
              <a:rPr lang="en-US" dirty="0">
                <a:solidFill>
                  <a:srgbClr val="FF0000"/>
                </a:solidFill>
              </a:rPr>
              <a:t>April 28</a:t>
            </a:r>
          </a:p>
          <a:p>
            <a:r>
              <a:rPr lang="en-US" dirty="0">
                <a:solidFill>
                  <a:srgbClr val="C00000"/>
                </a:solidFill>
              </a:rPr>
              <a:t>Final Exam: Monday, May 4, 2:45-4:45 pm</a:t>
            </a:r>
          </a:p>
          <a:p>
            <a:pPr lvl="1"/>
            <a:r>
              <a:rPr lang="en-US" dirty="0">
                <a:solidFill>
                  <a:srgbClr val="C00000"/>
                </a:solidFill>
              </a:rPr>
              <a:t>If you are out of the US, contact Dr. Bukralia to reschedule time</a:t>
            </a:r>
          </a:p>
        </p:txBody>
      </p:sp>
    </p:spTree>
    <p:extLst>
      <p:ext uri="{BB962C8B-B14F-4D97-AF65-F5344CB8AC3E}">
        <p14:creationId xmlns:p14="http://schemas.microsoft.com/office/powerpoint/2010/main" val="2362699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5F223-F138-1A42-B1D5-6BC43B71D97E}"/>
              </a:ext>
            </a:extLst>
          </p:cNvPr>
          <p:cNvSpPr>
            <a:spLocks noGrp="1"/>
          </p:cNvSpPr>
          <p:nvPr>
            <p:ph type="title"/>
          </p:nvPr>
        </p:nvSpPr>
        <p:spPr>
          <a:xfrm>
            <a:off x="771525" y="381000"/>
            <a:ext cx="7686675" cy="762000"/>
          </a:xfrm>
        </p:spPr>
        <p:txBody>
          <a:bodyPr/>
          <a:lstStyle/>
          <a:p>
            <a:r>
              <a:rPr lang="en-US" dirty="0"/>
              <a:t>Challenges of Machine Learning</a:t>
            </a:r>
            <a:br>
              <a:rPr lang="en-US" dirty="0"/>
            </a:br>
            <a:endParaRPr lang="en-US" dirty="0"/>
          </a:p>
        </p:txBody>
      </p:sp>
      <p:sp>
        <p:nvSpPr>
          <p:cNvPr id="3" name="Content Placeholder 2">
            <a:extLst>
              <a:ext uri="{FF2B5EF4-FFF2-40B4-BE49-F238E27FC236}">
                <a16:creationId xmlns:a16="http://schemas.microsoft.com/office/drawing/2014/main" id="{240EDBAA-6510-E24D-8977-FB882AAF1710}"/>
              </a:ext>
            </a:extLst>
          </p:cNvPr>
          <p:cNvSpPr>
            <a:spLocks noGrp="1"/>
          </p:cNvSpPr>
          <p:nvPr>
            <p:ph idx="1"/>
          </p:nvPr>
        </p:nvSpPr>
        <p:spPr>
          <a:xfrm>
            <a:off x="771524" y="1143000"/>
            <a:ext cx="7686675" cy="3657600"/>
          </a:xfrm>
        </p:spPr>
        <p:txBody>
          <a:bodyPr/>
          <a:lstStyle/>
          <a:p>
            <a:r>
              <a:rPr lang="en-US" dirty="0"/>
              <a:t>Insufficient quantity of training data</a:t>
            </a:r>
          </a:p>
          <a:p>
            <a:r>
              <a:rPr lang="en-US" dirty="0"/>
              <a:t>Poor quality Data</a:t>
            </a:r>
          </a:p>
          <a:p>
            <a:r>
              <a:rPr lang="en-US" dirty="0"/>
              <a:t>Overfitting the training data</a:t>
            </a:r>
          </a:p>
          <a:p>
            <a:r>
              <a:rPr lang="en-US" dirty="0"/>
              <a:t>Under fitting the training data</a:t>
            </a:r>
          </a:p>
          <a:p>
            <a:r>
              <a:rPr lang="en-US" dirty="0"/>
              <a:t>Irrelevant features</a:t>
            </a:r>
          </a:p>
          <a:p>
            <a:endParaRPr lang="en-US" dirty="0"/>
          </a:p>
        </p:txBody>
      </p:sp>
    </p:spTree>
    <p:extLst>
      <p:ext uri="{BB962C8B-B14F-4D97-AF65-F5344CB8AC3E}">
        <p14:creationId xmlns:p14="http://schemas.microsoft.com/office/powerpoint/2010/main" val="2661229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D0CAE-8E14-D149-86F0-1DC5EA6B3827}"/>
              </a:ext>
            </a:extLst>
          </p:cNvPr>
          <p:cNvSpPr>
            <a:spLocks noGrp="1"/>
          </p:cNvSpPr>
          <p:nvPr>
            <p:ph type="title"/>
          </p:nvPr>
        </p:nvSpPr>
        <p:spPr>
          <a:xfrm>
            <a:off x="771525" y="381000"/>
            <a:ext cx="7686675" cy="533400"/>
          </a:xfrm>
        </p:spPr>
        <p:txBody>
          <a:bodyPr/>
          <a:lstStyle/>
          <a:p>
            <a:r>
              <a:rPr lang="en-US" dirty="0"/>
              <a:t>Overfitting</a:t>
            </a:r>
          </a:p>
        </p:txBody>
      </p:sp>
      <p:sp>
        <p:nvSpPr>
          <p:cNvPr id="3" name="Content Placeholder 2">
            <a:extLst>
              <a:ext uri="{FF2B5EF4-FFF2-40B4-BE49-F238E27FC236}">
                <a16:creationId xmlns:a16="http://schemas.microsoft.com/office/drawing/2014/main" id="{23C0B0D6-5003-D44F-969B-7FF1AE6CA71A}"/>
              </a:ext>
            </a:extLst>
          </p:cNvPr>
          <p:cNvSpPr>
            <a:spLocks noGrp="1"/>
          </p:cNvSpPr>
          <p:nvPr>
            <p:ph idx="1"/>
          </p:nvPr>
        </p:nvSpPr>
        <p:spPr>
          <a:xfrm>
            <a:off x="771524" y="1066800"/>
            <a:ext cx="7686675" cy="5105400"/>
          </a:xfrm>
        </p:spPr>
        <p:txBody>
          <a:bodyPr/>
          <a:lstStyle/>
          <a:p>
            <a:r>
              <a:rPr lang="en-US" sz="1800" b="0" dirty="0"/>
              <a:t>It means that the model performs well on the training data, but it does not generalize well.</a:t>
            </a:r>
          </a:p>
          <a:p>
            <a:r>
              <a:rPr lang="en-US" sz="1800" b="0" dirty="0"/>
              <a:t>Overfitting happens when the model is too complex relative to the amount and noisiness of the training data. The possible solutions are:</a:t>
            </a:r>
          </a:p>
          <a:p>
            <a:pPr lvl="1"/>
            <a:r>
              <a:rPr lang="en-US" sz="1800" b="0" dirty="0"/>
              <a:t>To simplify the model by selecting one with fewer parameters (e.g., a linear model rather than a high-degree polynomial model), by reducing the number of attributes in the training data or by constraining the model</a:t>
            </a:r>
          </a:p>
          <a:p>
            <a:pPr lvl="1"/>
            <a:r>
              <a:rPr lang="en-US" sz="1800" b="0" dirty="0"/>
              <a:t>To gather more training data</a:t>
            </a:r>
          </a:p>
          <a:p>
            <a:pPr lvl="1"/>
            <a:r>
              <a:rPr lang="en-US" sz="1800" b="0" dirty="0"/>
              <a:t>To reduce the noise in the training data (e.g., fix data errors and remove outliers)</a:t>
            </a:r>
          </a:p>
          <a:p>
            <a:r>
              <a:rPr lang="en-US" sz="1800" b="0" dirty="0"/>
              <a:t>One of the ways of avoiding overfitting is using cross validation (k-fold validation)</a:t>
            </a:r>
          </a:p>
          <a:p>
            <a:r>
              <a:rPr lang="en-US" sz="1800" b="0" dirty="0"/>
              <a:t>Constraining a model to make it simpler and reduce the risk of overfitting is called </a:t>
            </a:r>
            <a:r>
              <a:rPr lang="en-US" sz="1800" dirty="0"/>
              <a:t>regularization</a:t>
            </a:r>
            <a:r>
              <a:rPr lang="en-US" sz="1800" b="0" dirty="0"/>
              <a:t> (a form of regression that shrinks the coefficient estimates for least important variables towards zero)</a:t>
            </a:r>
          </a:p>
          <a:p>
            <a:endParaRPr lang="en-US" sz="2000" b="0" dirty="0"/>
          </a:p>
          <a:p>
            <a:endParaRPr lang="en-US" dirty="0"/>
          </a:p>
        </p:txBody>
      </p:sp>
    </p:spTree>
    <p:extLst>
      <p:ext uri="{BB962C8B-B14F-4D97-AF65-F5344CB8AC3E}">
        <p14:creationId xmlns:p14="http://schemas.microsoft.com/office/powerpoint/2010/main" val="16592173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81000"/>
            <a:ext cx="7686675" cy="533400"/>
          </a:xfrm>
        </p:spPr>
        <p:txBody>
          <a:bodyPr/>
          <a:lstStyle/>
          <a:p>
            <a:r>
              <a:rPr lang="en-US" dirty="0"/>
              <a:t>Clustering</a:t>
            </a:r>
          </a:p>
        </p:txBody>
      </p:sp>
      <p:sp>
        <p:nvSpPr>
          <p:cNvPr id="3" name="Content Placeholder 2"/>
          <p:cNvSpPr>
            <a:spLocks noGrp="1"/>
          </p:cNvSpPr>
          <p:nvPr>
            <p:ph idx="1"/>
          </p:nvPr>
        </p:nvSpPr>
        <p:spPr>
          <a:xfrm>
            <a:off x="771524" y="1066800"/>
            <a:ext cx="7686675" cy="4876800"/>
          </a:xfrm>
        </p:spPr>
        <p:txBody>
          <a:bodyPr/>
          <a:lstStyle/>
          <a:p>
            <a:r>
              <a:rPr lang="en-US" b="0" dirty="0"/>
              <a:t>K-means clustering is an unsupervised machine learning algorithm that you can use to predict subgroups from within a dataset.</a:t>
            </a:r>
          </a:p>
          <a:p>
            <a:r>
              <a:rPr lang="en-US" b="0" dirty="0"/>
              <a:t>With k-means clustering, you usually have an idea of how many subgroups are appropriate. With a k-means model, predictions are based on:</a:t>
            </a:r>
          </a:p>
          <a:p>
            <a:pPr lvl="1"/>
            <a:r>
              <a:rPr lang="en-US" b="0" dirty="0"/>
              <a:t>the number of cluster centers that are present</a:t>
            </a:r>
          </a:p>
          <a:p>
            <a:pPr lvl="1"/>
            <a:r>
              <a:rPr lang="en-US" b="0" dirty="0"/>
              <a:t>the nearest mean values between observations. </a:t>
            </a:r>
          </a:p>
          <a:p>
            <a:r>
              <a:rPr lang="en-US" b="0" dirty="0"/>
              <a:t>The “cluster center” is the arithmetic mean of all the points belonging to the cluster.</a:t>
            </a:r>
          </a:p>
          <a:p>
            <a:r>
              <a:rPr lang="en-US" b="0" dirty="0"/>
              <a:t>Each point is closer to its own cluster center than to other cluster centers.</a:t>
            </a:r>
            <a:endParaRPr lang="en-US" dirty="0"/>
          </a:p>
        </p:txBody>
      </p:sp>
    </p:spTree>
    <p:extLst>
      <p:ext uri="{BB962C8B-B14F-4D97-AF65-F5344CB8AC3E}">
        <p14:creationId xmlns:p14="http://schemas.microsoft.com/office/powerpoint/2010/main" val="4110368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3" name="Content Placeholder 2"/>
          <p:cNvSpPr>
            <a:spLocks noGrp="1"/>
          </p:cNvSpPr>
          <p:nvPr>
            <p:ph idx="1"/>
          </p:nvPr>
        </p:nvSpPr>
        <p:spPr>
          <a:xfrm>
            <a:off x="771525" y="1752600"/>
            <a:ext cx="7686675" cy="3657600"/>
          </a:xfrm>
        </p:spPr>
        <p:txBody>
          <a:bodyPr/>
          <a:lstStyle/>
          <a:p>
            <a:r>
              <a:rPr lang="en-US" b="0" dirty="0"/>
              <a:t>Based on expectation–maximization algorithm</a:t>
            </a:r>
          </a:p>
          <a:p>
            <a:r>
              <a:rPr lang="en-US" b="0" dirty="0"/>
              <a:t>Different initializations may result in different clusters</a:t>
            </a:r>
          </a:p>
          <a:p>
            <a:r>
              <a:rPr lang="en-US" b="0" dirty="0"/>
              <a:t>Need to run the algorithms multiple times to find optimal clusters (newer algorithm: </a:t>
            </a:r>
            <a:r>
              <a:rPr lang="en-US" b="0" dirty="0" err="1"/>
              <a:t>Kmeans</a:t>
            </a:r>
            <a:r>
              <a:rPr lang="en-US" b="0" dirty="0"/>
              <a:t>++)</a:t>
            </a:r>
          </a:p>
          <a:p>
            <a:r>
              <a:rPr lang="en-US" b="0" dirty="0"/>
              <a:t>Requirement: scale your variables before clustering your data</a:t>
            </a:r>
          </a:p>
          <a:p>
            <a:pPr marL="0" indent="0">
              <a:buNone/>
            </a:pPr>
            <a:endParaRPr lang="en-US" dirty="0"/>
          </a:p>
        </p:txBody>
      </p:sp>
    </p:spTree>
    <p:extLst>
      <p:ext uri="{BB962C8B-B14F-4D97-AF65-F5344CB8AC3E}">
        <p14:creationId xmlns:p14="http://schemas.microsoft.com/office/powerpoint/2010/main" val="1970825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for Clustering</a:t>
            </a:r>
          </a:p>
        </p:txBody>
      </p:sp>
      <p:sp>
        <p:nvSpPr>
          <p:cNvPr id="3" name="Content Placeholder 2"/>
          <p:cNvSpPr>
            <a:spLocks noGrp="1"/>
          </p:cNvSpPr>
          <p:nvPr>
            <p:ph idx="1"/>
          </p:nvPr>
        </p:nvSpPr>
        <p:spPr/>
        <p:txBody>
          <a:bodyPr/>
          <a:lstStyle/>
          <a:p>
            <a:r>
              <a:rPr lang="en-US" b="0" dirty="0"/>
              <a:t>Cost modeling</a:t>
            </a:r>
          </a:p>
          <a:p>
            <a:r>
              <a:rPr lang="en-US" b="0" dirty="0"/>
              <a:t>Customer segmentation</a:t>
            </a:r>
          </a:p>
          <a:p>
            <a:r>
              <a:rPr lang="en-US" b="0" dirty="0"/>
              <a:t>Hedge fund classification</a:t>
            </a:r>
          </a:p>
          <a:p>
            <a:r>
              <a:rPr lang="en-US" b="0" dirty="0"/>
              <a:t>Insurance claim fraud detection</a:t>
            </a:r>
            <a:endParaRPr lang="en-US" dirty="0"/>
          </a:p>
        </p:txBody>
      </p:sp>
    </p:spTree>
    <p:extLst>
      <p:ext uri="{BB962C8B-B14F-4D97-AF65-F5344CB8AC3E}">
        <p14:creationId xmlns:p14="http://schemas.microsoft.com/office/powerpoint/2010/main" val="2376905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8CCAE-358D-3742-B70B-F24ADB27E451}"/>
              </a:ext>
            </a:extLst>
          </p:cNvPr>
          <p:cNvSpPr>
            <a:spLocks noGrp="1"/>
          </p:cNvSpPr>
          <p:nvPr>
            <p:ph type="title"/>
          </p:nvPr>
        </p:nvSpPr>
        <p:spPr>
          <a:xfrm>
            <a:off x="-12700" y="77408"/>
            <a:ext cx="9144000" cy="685800"/>
          </a:xfrm>
        </p:spPr>
        <p:txBody>
          <a:bodyPr>
            <a:noAutofit/>
          </a:bodyPr>
          <a:lstStyle/>
          <a:p>
            <a:pPr algn="ctr"/>
            <a:r>
              <a:rPr lang="en-US" sz="4400" dirty="0"/>
              <a:t>A bit of history…..</a:t>
            </a:r>
          </a:p>
        </p:txBody>
      </p:sp>
      <p:pic>
        <p:nvPicPr>
          <p:cNvPr id="5" name="Picture 4">
            <a:extLst>
              <a:ext uri="{FF2B5EF4-FFF2-40B4-BE49-F238E27FC236}">
                <a16:creationId xmlns:a16="http://schemas.microsoft.com/office/drawing/2014/main" id="{56CFA71E-C4D0-D64C-B901-67A3D61C4CEE}"/>
              </a:ext>
            </a:extLst>
          </p:cNvPr>
          <p:cNvPicPr>
            <a:picLocks noChangeAspect="1"/>
          </p:cNvPicPr>
          <p:nvPr/>
        </p:nvPicPr>
        <p:blipFill>
          <a:blip r:embed="rId3"/>
          <a:stretch>
            <a:fillRect/>
          </a:stretch>
        </p:blipFill>
        <p:spPr>
          <a:xfrm>
            <a:off x="532941" y="2895942"/>
            <a:ext cx="846968" cy="1170924"/>
          </a:xfrm>
          <a:prstGeom prst="rect">
            <a:avLst/>
          </a:prstGeom>
        </p:spPr>
      </p:pic>
      <p:sp>
        <p:nvSpPr>
          <p:cNvPr id="6" name="Rectangle 5">
            <a:extLst>
              <a:ext uri="{FF2B5EF4-FFF2-40B4-BE49-F238E27FC236}">
                <a16:creationId xmlns:a16="http://schemas.microsoft.com/office/drawing/2014/main" id="{20417084-E05F-9E4D-8FE3-C6AC549C8769}"/>
              </a:ext>
            </a:extLst>
          </p:cNvPr>
          <p:cNvSpPr/>
          <p:nvPr/>
        </p:nvSpPr>
        <p:spPr>
          <a:xfrm>
            <a:off x="1736750" y="3206260"/>
            <a:ext cx="6861406" cy="830997"/>
          </a:xfrm>
          <a:prstGeom prst="rect">
            <a:avLst/>
          </a:prstGeom>
        </p:spPr>
        <p:txBody>
          <a:bodyPr wrap="square">
            <a:spAutoFit/>
          </a:bodyPr>
          <a:lstStyle/>
          <a:p>
            <a:r>
              <a:rPr lang="en-US" sz="1600" dirty="0">
                <a:latin typeface="+mn-lt"/>
              </a:rPr>
              <a:t>1956: The term artificial intelligence was first coined by John McCarthy </a:t>
            </a:r>
          </a:p>
          <a:p>
            <a:r>
              <a:rPr lang="en-US" sz="1600" dirty="0">
                <a:latin typeface="+mn-lt"/>
              </a:rPr>
              <a:t>1958: McCarthy invented the computer programming language LISP </a:t>
            </a:r>
          </a:p>
          <a:p>
            <a:endParaRPr lang="en-US" sz="1600" dirty="0"/>
          </a:p>
        </p:txBody>
      </p:sp>
      <p:pic>
        <p:nvPicPr>
          <p:cNvPr id="8" name="Picture 7">
            <a:extLst>
              <a:ext uri="{FF2B5EF4-FFF2-40B4-BE49-F238E27FC236}">
                <a16:creationId xmlns:a16="http://schemas.microsoft.com/office/drawing/2014/main" id="{D2C215CD-FF06-6A4A-B68C-01D12B7C696B}"/>
              </a:ext>
            </a:extLst>
          </p:cNvPr>
          <p:cNvPicPr>
            <a:picLocks noChangeAspect="1"/>
          </p:cNvPicPr>
          <p:nvPr/>
        </p:nvPicPr>
        <p:blipFill>
          <a:blip r:embed="rId4"/>
          <a:stretch>
            <a:fillRect/>
          </a:stretch>
        </p:blipFill>
        <p:spPr>
          <a:xfrm>
            <a:off x="537325" y="968188"/>
            <a:ext cx="910476" cy="1239596"/>
          </a:xfrm>
          <a:prstGeom prst="rect">
            <a:avLst/>
          </a:prstGeom>
        </p:spPr>
      </p:pic>
      <p:sp>
        <p:nvSpPr>
          <p:cNvPr id="9" name="Rectangle 8">
            <a:extLst>
              <a:ext uri="{FF2B5EF4-FFF2-40B4-BE49-F238E27FC236}">
                <a16:creationId xmlns:a16="http://schemas.microsoft.com/office/drawing/2014/main" id="{33815DCF-9D0F-1E4E-88E6-929E9509E22A}"/>
              </a:ext>
            </a:extLst>
          </p:cNvPr>
          <p:cNvSpPr/>
          <p:nvPr/>
        </p:nvSpPr>
        <p:spPr>
          <a:xfrm>
            <a:off x="1736750" y="1012486"/>
            <a:ext cx="7563507" cy="584775"/>
          </a:xfrm>
          <a:prstGeom prst="rect">
            <a:avLst/>
          </a:prstGeom>
        </p:spPr>
        <p:txBody>
          <a:bodyPr wrap="square">
            <a:spAutoFit/>
          </a:bodyPr>
          <a:lstStyle/>
          <a:p>
            <a:r>
              <a:rPr lang="en-US" sz="1600" dirty="0">
                <a:latin typeface="+mn-lt"/>
              </a:rPr>
              <a:t>1950: Alan Turing discussed how to build intelligent machines and how to test their intelligence in his paper, “Computing Machinery and Intelligence” </a:t>
            </a:r>
          </a:p>
        </p:txBody>
      </p:sp>
      <p:sp>
        <p:nvSpPr>
          <p:cNvPr id="10" name="Rectangle 9">
            <a:extLst>
              <a:ext uri="{FF2B5EF4-FFF2-40B4-BE49-F238E27FC236}">
                <a16:creationId xmlns:a16="http://schemas.microsoft.com/office/drawing/2014/main" id="{7C68707B-C619-2844-BA2F-D71AC1BC2A85}"/>
              </a:ext>
            </a:extLst>
          </p:cNvPr>
          <p:cNvSpPr/>
          <p:nvPr/>
        </p:nvSpPr>
        <p:spPr>
          <a:xfrm>
            <a:off x="1762150" y="2342040"/>
            <a:ext cx="6248400" cy="584775"/>
          </a:xfrm>
          <a:prstGeom prst="rect">
            <a:avLst/>
          </a:prstGeom>
        </p:spPr>
        <p:txBody>
          <a:bodyPr wrap="square">
            <a:spAutoFit/>
          </a:bodyPr>
          <a:lstStyle/>
          <a:p>
            <a:r>
              <a:rPr lang="en-US" sz="1600" dirty="0">
                <a:latin typeface="+mn-lt"/>
              </a:rPr>
              <a:t>1955-56: Logic Theorist – the first AI program created by Herbert Simon, Allen Newell and John Shaw. </a:t>
            </a:r>
          </a:p>
        </p:txBody>
      </p:sp>
      <p:sp>
        <p:nvSpPr>
          <p:cNvPr id="11" name="TextBox 10">
            <a:extLst>
              <a:ext uri="{FF2B5EF4-FFF2-40B4-BE49-F238E27FC236}">
                <a16:creationId xmlns:a16="http://schemas.microsoft.com/office/drawing/2014/main" id="{E9CD5479-ABE2-E441-9AF9-B177790BC365}"/>
              </a:ext>
            </a:extLst>
          </p:cNvPr>
          <p:cNvSpPr txBox="1"/>
          <p:nvPr/>
        </p:nvSpPr>
        <p:spPr>
          <a:xfrm>
            <a:off x="405126" y="2224802"/>
            <a:ext cx="1003352" cy="276999"/>
          </a:xfrm>
          <a:prstGeom prst="rect">
            <a:avLst/>
          </a:prstGeom>
          <a:noFill/>
        </p:spPr>
        <p:txBody>
          <a:bodyPr wrap="none" rtlCol="0">
            <a:spAutoFit/>
          </a:bodyPr>
          <a:lstStyle/>
          <a:p>
            <a:r>
              <a:rPr lang="en-US" sz="1200" dirty="0"/>
              <a:t>Alan Turing </a:t>
            </a:r>
          </a:p>
        </p:txBody>
      </p:sp>
      <p:sp>
        <p:nvSpPr>
          <p:cNvPr id="12" name="Rectangle 11">
            <a:extLst>
              <a:ext uri="{FF2B5EF4-FFF2-40B4-BE49-F238E27FC236}">
                <a16:creationId xmlns:a16="http://schemas.microsoft.com/office/drawing/2014/main" id="{128E9C43-DFE6-E94A-B542-B2DE4912E9F1}"/>
              </a:ext>
            </a:extLst>
          </p:cNvPr>
          <p:cNvSpPr/>
          <p:nvPr/>
        </p:nvSpPr>
        <p:spPr>
          <a:xfrm>
            <a:off x="240524" y="4184008"/>
            <a:ext cx="1217000" cy="276999"/>
          </a:xfrm>
          <a:prstGeom prst="rect">
            <a:avLst/>
          </a:prstGeom>
        </p:spPr>
        <p:txBody>
          <a:bodyPr wrap="none">
            <a:spAutoFit/>
          </a:bodyPr>
          <a:lstStyle/>
          <a:p>
            <a:r>
              <a:rPr lang="en-US" sz="1200" dirty="0"/>
              <a:t>John McCarthy</a:t>
            </a:r>
          </a:p>
        </p:txBody>
      </p:sp>
      <p:pic>
        <p:nvPicPr>
          <p:cNvPr id="14" name="Picture 13">
            <a:extLst>
              <a:ext uri="{FF2B5EF4-FFF2-40B4-BE49-F238E27FC236}">
                <a16:creationId xmlns:a16="http://schemas.microsoft.com/office/drawing/2014/main" id="{BD2337BD-32FA-7B47-B2C3-6699885E1EBF}"/>
              </a:ext>
            </a:extLst>
          </p:cNvPr>
          <p:cNvPicPr>
            <a:picLocks noChangeAspect="1"/>
          </p:cNvPicPr>
          <p:nvPr/>
        </p:nvPicPr>
        <p:blipFill>
          <a:blip r:embed="rId5"/>
          <a:stretch>
            <a:fillRect/>
          </a:stretch>
        </p:blipFill>
        <p:spPr>
          <a:xfrm>
            <a:off x="532941" y="4578149"/>
            <a:ext cx="845585" cy="1174424"/>
          </a:xfrm>
          <a:prstGeom prst="rect">
            <a:avLst/>
          </a:prstGeom>
        </p:spPr>
      </p:pic>
      <p:sp>
        <p:nvSpPr>
          <p:cNvPr id="15" name="Rectangle 14">
            <a:extLst>
              <a:ext uri="{FF2B5EF4-FFF2-40B4-BE49-F238E27FC236}">
                <a16:creationId xmlns:a16="http://schemas.microsoft.com/office/drawing/2014/main" id="{18498B1C-4CA8-AA42-B6D1-5729EADF1972}"/>
              </a:ext>
            </a:extLst>
          </p:cNvPr>
          <p:cNvSpPr/>
          <p:nvPr/>
        </p:nvSpPr>
        <p:spPr>
          <a:xfrm>
            <a:off x="240524" y="5731215"/>
            <a:ext cx="1165704" cy="276999"/>
          </a:xfrm>
          <a:prstGeom prst="rect">
            <a:avLst/>
          </a:prstGeom>
        </p:spPr>
        <p:txBody>
          <a:bodyPr wrap="none">
            <a:spAutoFit/>
          </a:bodyPr>
          <a:lstStyle/>
          <a:p>
            <a:r>
              <a:rPr lang="en-US" sz="1200" dirty="0">
                <a:latin typeface="Arial" panose="020B0604020202020204" pitchFamily="34" charset="0"/>
                <a:cs typeface="Arial" panose="020B0604020202020204" pitchFamily="34" charset="0"/>
              </a:rPr>
              <a:t>Arthur Samuel</a:t>
            </a:r>
            <a:endParaRPr lang="en-US" sz="1200" b="0" i="0" u="none" strike="noStrike" dirty="0">
              <a:effectLst/>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BD7FD4F5-5C84-CA48-A1DA-7FE787DCD3EC}"/>
              </a:ext>
            </a:extLst>
          </p:cNvPr>
          <p:cNvSpPr/>
          <p:nvPr/>
        </p:nvSpPr>
        <p:spPr>
          <a:xfrm>
            <a:off x="1762150" y="4578149"/>
            <a:ext cx="6564472" cy="338554"/>
          </a:xfrm>
          <a:prstGeom prst="rect">
            <a:avLst/>
          </a:prstGeom>
        </p:spPr>
        <p:txBody>
          <a:bodyPr wrap="square">
            <a:spAutoFit/>
          </a:bodyPr>
          <a:lstStyle/>
          <a:p>
            <a:r>
              <a:rPr lang="en-US" sz="1600" dirty="0">
                <a:latin typeface="+mn-lt"/>
              </a:rPr>
              <a:t>1959: Arthur Samuel coined the term "machine learning” </a:t>
            </a:r>
          </a:p>
        </p:txBody>
      </p:sp>
    </p:spTree>
    <p:extLst>
      <p:ext uri="{BB962C8B-B14F-4D97-AF65-F5344CB8AC3E}">
        <p14:creationId xmlns:p14="http://schemas.microsoft.com/office/powerpoint/2010/main" val="5725788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4103C1-B0AF-8F40-808E-58C466206DEA}"/>
              </a:ext>
            </a:extLst>
          </p:cNvPr>
          <p:cNvSpPr>
            <a:spLocks noGrp="1"/>
          </p:cNvSpPr>
          <p:nvPr>
            <p:ph idx="1"/>
          </p:nvPr>
        </p:nvSpPr>
        <p:spPr>
          <a:xfrm>
            <a:off x="685800" y="713601"/>
            <a:ext cx="4648200" cy="5562600"/>
          </a:xfrm>
        </p:spPr>
        <p:txBody>
          <a:bodyPr>
            <a:normAutofit fontScale="92500"/>
          </a:bodyPr>
          <a:lstStyle/>
          <a:p>
            <a:r>
              <a:rPr lang="en-US" b="0" dirty="0">
                <a:latin typeface="+mn-lt"/>
              </a:rPr>
              <a:t>1997:  IBM’s Deep Blue beats the world champion at chess</a:t>
            </a:r>
          </a:p>
          <a:p>
            <a:r>
              <a:rPr lang="en-US" dirty="0"/>
              <a:t>2009:  Google begins testing a self-driving car</a:t>
            </a:r>
            <a:endParaRPr lang="en-US" b="0" dirty="0">
              <a:latin typeface="+mn-lt"/>
            </a:endParaRPr>
          </a:p>
          <a:p>
            <a:r>
              <a:rPr lang="en-US" b="0" dirty="0">
                <a:latin typeface="+mn-lt"/>
              </a:rPr>
              <a:t>2011:  IBM’s Watson beats its human competitors at Jeopardy</a:t>
            </a:r>
          </a:p>
          <a:p>
            <a:r>
              <a:rPr lang="en-US" b="0" dirty="0">
                <a:latin typeface="+mn-lt"/>
              </a:rPr>
              <a:t>2011:  Google Brain is developed</a:t>
            </a:r>
          </a:p>
          <a:p>
            <a:r>
              <a:rPr lang="en-US" b="0" dirty="0">
                <a:latin typeface="+mn-lt"/>
              </a:rPr>
              <a:t>2014:  Facebook develops </a:t>
            </a:r>
            <a:r>
              <a:rPr lang="en-US" b="0" dirty="0" err="1">
                <a:latin typeface="+mn-lt"/>
              </a:rPr>
              <a:t>DeepFace</a:t>
            </a:r>
            <a:endParaRPr lang="en-US" b="0" dirty="0">
              <a:latin typeface="+mn-lt"/>
            </a:endParaRPr>
          </a:p>
          <a:p>
            <a:r>
              <a:rPr lang="en-US" b="0" dirty="0">
                <a:latin typeface="+mn-lt"/>
              </a:rPr>
              <a:t>2016:  The AlphaGo algorithm developed by Google DeepMind wins the Go competition</a:t>
            </a:r>
            <a:endParaRPr lang="en-US" dirty="0">
              <a:latin typeface="+mn-lt"/>
            </a:endParaRPr>
          </a:p>
        </p:txBody>
      </p:sp>
      <p:pic>
        <p:nvPicPr>
          <p:cNvPr id="6" name="Picture 5">
            <a:extLst>
              <a:ext uri="{FF2B5EF4-FFF2-40B4-BE49-F238E27FC236}">
                <a16:creationId xmlns:a16="http://schemas.microsoft.com/office/drawing/2014/main" id="{5B4AFF17-CB33-9E4C-ADD0-A75785A780AE}"/>
              </a:ext>
            </a:extLst>
          </p:cNvPr>
          <p:cNvPicPr>
            <a:picLocks noChangeAspect="1"/>
          </p:cNvPicPr>
          <p:nvPr/>
        </p:nvPicPr>
        <p:blipFill>
          <a:blip r:embed="rId3"/>
          <a:stretch>
            <a:fillRect/>
          </a:stretch>
        </p:blipFill>
        <p:spPr>
          <a:xfrm>
            <a:off x="6477000" y="713601"/>
            <a:ext cx="2349500" cy="1905000"/>
          </a:xfrm>
          <a:prstGeom prst="rect">
            <a:avLst/>
          </a:prstGeom>
        </p:spPr>
      </p:pic>
      <p:sp>
        <p:nvSpPr>
          <p:cNvPr id="7" name="TextBox 6">
            <a:extLst>
              <a:ext uri="{FF2B5EF4-FFF2-40B4-BE49-F238E27FC236}">
                <a16:creationId xmlns:a16="http://schemas.microsoft.com/office/drawing/2014/main" id="{B47A7AE3-306B-584B-B695-20429054E319}"/>
              </a:ext>
            </a:extLst>
          </p:cNvPr>
          <p:cNvSpPr txBox="1"/>
          <p:nvPr/>
        </p:nvSpPr>
        <p:spPr>
          <a:xfrm>
            <a:off x="7239000" y="2618601"/>
            <a:ext cx="899605" cy="276999"/>
          </a:xfrm>
          <a:prstGeom prst="rect">
            <a:avLst/>
          </a:prstGeom>
          <a:noFill/>
        </p:spPr>
        <p:txBody>
          <a:bodyPr wrap="none" rtlCol="0">
            <a:spAutoFit/>
          </a:bodyPr>
          <a:lstStyle/>
          <a:p>
            <a:r>
              <a:rPr lang="en-US" sz="1200" dirty="0"/>
              <a:t>Deep Blue</a:t>
            </a:r>
          </a:p>
        </p:txBody>
      </p:sp>
      <p:pic>
        <p:nvPicPr>
          <p:cNvPr id="4" name="Picture 3">
            <a:extLst>
              <a:ext uri="{FF2B5EF4-FFF2-40B4-BE49-F238E27FC236}">
                <a16:creationId xmlns:a16="http://schemas.microsoft.com/office/drawing/2014/main" id="{04510319-5AAD-3C41-BD09-ABF7D6122221}"/>
              </a:ext>
            </a:extLst>
          </p:cNvPr>
          <p:cNvPicPr>
            <a:picLocks noChangeAspect="1"/>
          </p:cNvPicPr>
          <p:nvPr/>
        </p:nvPicPr>
        <p:blipFill>
          <a:blip r:embed="rId4"/>
          <a:stretch>
            <a:fillRect/>
          </a:stretch>
        </p:blipFill>
        <p:spPr>
          <a:xfrm>
            <a:off x="6439647" y="3685401"/>
            <a:ext cx="2400300" cy="1600200"/>
          </a:xfrm>
          <a:prstGeom prst="rect">
            <a:avLst/>
          </a:prstGeom>
        </p:spPr>
      </p:pic>
      <p:sp>
        <p:nvSpPr>
          <p:cNvPr id="5" name="TextBox 4">
            <a:extLst>
              <a:ext uri="{FF2B5EF4-FFF2-40B4-BE49-F238E27FC236}">
                <a16:creationId xmlns:a16="http://schemas.microsoft.com/office/drawing/2014/main" id="{F49B312D-533B-BB4B-A5AE-A2532425A52E}"/>
              </a:ext>
            </a:extLst>
          </p:cNvPr>
          <p:cNvSpPr txBox="1"/>
          <p:nvPr/>
        </p:nvSpPr>
        <p:spPr>
          <a:xfrm>
            <a:off x="6435165" y="5361801"/>
            <a:ext cx="2379882" cy="276999"/>
          </a:xfrm>
          <a:prstGeom prst="rect">
            <a:avLst/>
          </a:prstGeom>
          <a:noFill/>
        </p:spPr>
        <p:txBody>
          <a:bodyPr wrap="none" rtlCol="0">
            <a:spAutoFit/>
          </a:bodyPr>
          <a:lstStyle/>
          <a:p>
            <a:r>
              <a:rPr lang="en-US" sz="1200" dirty="0"/>
              <a:t>Waymo (Google) self-driving car</a:t>
            </a:r>
          </a:p>
        </p:txBody>
      </p:sp>
    </p:spTree>
    <p:extLst>
      <p:ext uri="{BB962C8B-B14F-4D97-AF65-F5344CB8AC3E}">
        <p14:creationId xmlns:p14="http://schemas.microsoft.com/office/powerpoint/2010/main" val="740815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B0D42-71D5-6545-9743-5B992B0B4B2B}"/>
              </a:ext>
            </a:extLst>
          </p:cNvPr>
          <p:cNvSpPr>
            <a:spLocks noGrp="1"/>
          </p:cNvSpPr>
          <p:nvPr>
            <p:ph type="title"/>
          </p:nvPr>
        </p:nvSpPr>
        <p:spPr>
          <a:xfrm>
            <a:off x="1" y="228600"/>
            <a:ext cx="9144000" cy="1195388"/>
          </a:xfrm>
        </p:spPr>
        <p:txBody>
          <a:bodyPr>
            <a:normAutofit/>
          </a:bodyPr>
          <a:lstStyle/>
          <a:p>
            <a:pPr algn="ctr"/>
            <a:r>
              <a:rPr lang="en-US" sz="4400" dirty="0"/>
              <a:t>AI Renaissance: Why Now?</a:t>
            </a:r>
          </a:p>
        </p:txBody>
      </p:sp>
      <p:sp>
        <p:nvSpPr>
          <p:cNvPr id="3" name="Content Placeholder 2">
            <a:extLst>
              <a:ext uri="{FF2B5EF4-FFF2-40B4-BE49-F238E27FC236}">
                <a16:creationId xmlns:a16="http://schemas.microsoft.com/office/drawing/2014/main" id="{6B3EFDCB-A911-0545-8A43-93A5FF4DBD3F}"/>
              </a:ext>
            </a:extLst>
          </p:cNvPr>
          <p:cNvSpPr>
            <a:spLocks noGrp="1"/>
          </p:cNvSpPr>
          <p:nvPr>
            <p:ph idx="1"/>
          </p:nvPr>
        </p:nvSpPr>
        <p:spPr>
          <a:xfrm>
            <a:off x="533400" y="1459825"/>
            <a:ext cx="4419600" cy="4747973"/>
          </a:xfrm>
        </p:spPr>
        <p:txBody>
          <a:bodyPr/>
          <a:lstStyle/>
          <a:p>
            <a:r>
              <a:rPr lang="en-US" dirty="0"/>
              <a:t>Computational power</a:t>
            </a:r>
          </a:p>
          <a:p>
            <a:pPr lvl="1"/>
            <a:r>
              <a:rPr lang="en-US" dirty="0"/>
              <a:t>Faster CPUs</a:t>
            </a:r>
          </a:p>
          <a:p>
            <a:pPr lvl="1"/>
            <a:r>
              <a:rPr lang="en-US" dirty="0"/>
              <a:t>GPUs (CUDA)</a:t>
            </a:r>
          </a:p>
          <a:p>
            <a:pPr lvl="1"/>
            <a:r>
              <a:rPr lang="en-US" dirty="0"/>
              <a:t>TPUs</a:t>
            </a:r>
          </a:p>
          <a:p>
            <a:pPr lvl="1"/>
            <a:r>
              <a:rPr lang="en-US" dirty="0"/>
              <a:t>In-memory computation</a:t>
            </a:r>
          </a:p>
          <a:p>
            <a:pPr lvl="1"/>
            <a:r>
              <a:rPr lang="en-US" dirty="0"/>
              <a:t>Distributed computing</a:t>
            </a:r>
          </a:p>
          <a:p>
            <a:r>
              <a:rPr lang="en-US" dirty="0"/>
              <a:t>Democratization of technology</a:t>
            </a:r>
          </a:p>
          <a:p>
            <a:r>
              <a:rPr lang="en-US" dirty="0"/>
              <a:t>Availability of data (Big Data)</a:t>
            </a:r>
          </a:p>
          <a:p>
            <a:r>
              <a:rPr lang="en-US" dirty="0"/>
              <a:t>Industry investments </a:t>
            </a:r>
          </a:p>
        </p:txBody>
      </p:sp>
      <p:pic>
        <p:nvPicPr>
          <p:cNvPr id="5" name="Picture 4">
            <a:extLst>
              <a:ext uri="{FF2B5EF4-FFF2-40B4-BE49-F238E27FC236}">
                <a16:creationId xmlns:a16="http://schemas.microsoft.com/office/drawing/2014/main" id="{509A2B79-ED2F-4F41-ABC9-3519BBB446F7}"/>
              </a:ext>
            </a:extLst>
          </p:cNvPr>
          <p:cNvPicPr>
            <a:picLocks noChangeAspect="1"/>
          </p:cNvPicPr>
          <p:nvPr/>
        </p:nvPicPr>
        <p:blipFill>
          <a:blip r:embed="rId3"/>
          <a:stretch>
            <a:fillRect/>
          </a:stretch>
        </p:blipFill>
        <p:spPr>
          <a:xfrm>
            <a:off x="5641258" y="1752600"/>
            <a:ext cx="3502742" cy="1905000"/>
          </a:xfrm>
          <a:prstGeom prst="rect">
            <a:avLst/>
          </a:prstGeom>
        </p:spPr>
      </p:pic>
      <p:pic>
        <p:nvPicPr>
          <p:cNvPr id="6" name="Picture 5">
            <a:extLst>
              <a:ext uri="{FF2B5EF4-FFF2-40B4-BE49-F238E27FC236}">
                <a16:creationId xmlns:a16="http://schemas.microsoft.com/office/drawing/2014/main" id="{24B1C30F-5D55-0B48-9B37-04D8C425F3E5}"/>
              </a:ext>
            </a:extLst>
          </p:cNvPr>
          <p:cNvPicPr>
            <a:picLocks noChangeAspect="1"/>
          </p:cNvPicPr>
          <p:nvPr/>
        </p:nvPicPr>
        <p:blipFill>
          <a:blip r:embed="rId4"/>
          <a:stretch>
            <a:fillRect/>
          </a:stretch>
        </p:blipFill>
        <p:spPr>
          <a:xfrm>
            <a:off x="5636776" y="3833812"/>
            <a:ext cx="3507224" cy="2338149"/>
          </a:xfrm>
          <a:prstGeom prst="rect">
            <a:avLst/>
          </a:prstGeom>
        </p:spPr>
      </p:pic>
    </p:spTree>
    <p:extLst>
      <p:ext uri="{BB962C8B-B14F-4D97-AF65-F5344CB8AC3E}">
        <p14:creationId xmlns:p14="http://schemas.microsoft.com/office/powerpoint/2010/main" val="422338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458199" cy="685800"/>
          </a:xfrm>
        </p:spPr>
        <p:txBody>
          <a:bodyPr/>
          <a:lstStyle/>
          <a:p>
            <a:r>
              <a:rPr lang="en-US" sz="2000" b="1" i="1" dirty="0"/>
              <a:t>Artificial intelligence, machine learning, and deep learning</a:t>
            </a:r>
            <a:endParaRPr lang="en-US" sz="2000" dirty="0"/>
          </a:p>
        </p:txBody>
      </p:sp>
      <p:sp>
        <p:nvSpPr>
          <p:cNvPr id="5" name="Rectangle 4"/>
          <p:cNvSpPr/>
          <p:nvPr/>
        </p:nvSpPr>
        <p:spPr>
          <a:xfrm>
            <a:off x="4419600" y="1635034"/>
            <a:ext cx="4184469" cy="4247317"/>
          </a:xfrm>
          <a:prstGeom prst="rect">
            <a:avLst/>
          </a:prstGeom>
        </p:spPr>
        <p:txBody>
          <a:bodyPr wrap="square">
            <a:spAutoFit/>
          </a:bodyPr>
          <a:lstStyle/>
          <a:p>
            <a:r>
              <a:rPr lang="en-US" sz="1800" b="1" dirty="0">
                <a:latin typeface="+mj-lt"/>
              </a:rPr>
              <a:t>Artificial Intelligence (AI)</a:t>
            </a:r>
            <a:r>
              <a:rPr lang="en-US" sz="1800" dirty="0">
                <a:latin typeface="+mj-lt"/>
              </a:rPr>
              <a:t>: an effort to automate intellectual tasks normally performed by humans.</a:t>
            </a:r>
          </a:p>
          <a:p>
            <a:endParaRPr lang="en-US" sz="1800" dirty="0">
              <a:latin typeface="+mj-lt"/>
            </a:endParaRPr>
          </a:p>
          <a:p>
            <a:r>
              <a:rPr lang="en-US" sz="1800" b="1" dirty="0">
                <a:latin typeface="+mj-lt"/>
              </a:rPr>
              <a:t>Machine Learning (ML)</a:t>
            </a:r>
            <a:r>
              <a:rPr lang="en-US" sz="1800" dirty="0">
                <a:latin typeface="+mj-lt"/>
              </a:rPr>
              <a:t>: could a computer automatically learn these rules by looking at data?</a:t>
            </a:r>
          </a:p>
          <a:p>
            <a:endParaRPr lang="en-US" sz="1800" dirty="0">
              <a:latin typeface="+mj-lt"/>
            </a:endParaRPr>
          </a:p>
          <a:p>
            <a:r>
              <a:rPr lang="en-US" sz="1800" b="1" dirty="0">
                <a:latin typeface="+mj-lt"/>
              </a:rPr>
              <a:t>Deep Learning</a:t>
            </a:r>
            <a:r>
              <a:rPr lang="en-US" sz="1800" dirty="0">
                <a:latin typeface="+mj-lt"/>
              </a:rPr>
              <a:t>:</a:t>
            </a:r>
            <a:r>
              <a:rPr lang="en-US" sz="1800" b="1" dirty="0">
                <a:latin typeface="+mj-lt"/>
              </a:rPr>
              <a:t> </a:t>
            </a:r>
            <a:r>
              <a:rPr lang="en-US" sz="1800" dirty="0">
                <a:latin typeface="+mj-lt"/>
              </a:rPr>
              <a:t>a </a:t>
            </a:r>
            <a:r>
              <a:rPr lang="en-US" sz="1800" dirty="0"/>
              <a:t>subfield of machine learning - a new take on learning representations (neural networks) from data that puts an emphasis on learning successive </a:t>
            </a:r>
            <a:r>
              <a:rPr lang="en-US" sz="1800" i="1" dirty="0"/>
              <a:t>layers (deep) </a:t>
            </a:r>
            <a:r>
              <a:rPr lang="en-US" sz="1800" dirty="0"/>
              <a:t>of increasingly meaningful representations.</a:t>
            </a:r>
            <a:r>
              <a:rPr lang="en-US" sz="1800" dirty="0">
                <a:latin typeface="+mj-lt"/>
              </a:rPr>
              <a:t> </a:t>
            </a:r>
          </a:p>
        </p:txBody>
      </p:sp>
      <p:pic>
        <p:nvPicPr>
          <p:cNvPr id="9" name="Content Placeholder 8"/>
          <p:cNvPicPr>
            <a:picLocks noGrp="1" noChangeAspect="1"/>
          </p:cNvPicPr>
          <p:nvPr>
            <p:ph idx="1"/>
          </p:nvPr>
        </p:nvPicPr>
        <p:blipFill>
          <a:blip r:embed="rId2"/>
          <a:stretch>
            <a:fillRect/>
          </a:stretch>
        </p:blipFill>
        <p:spPr>
          <a:xfrm>
            <a:off x="914400" y="1371600"/>
            <a:ext cx="2438400" cy="2548040"/>
          </a:xfrm>
          <a:prstGeom prst="rect">
            <a:avLst/>
          </a:prstGeom>
        </p:spPr>
      </p:pic>
      <p:pic>
        <p:nvPicPr>
          <p:cNvPr id="10" name="Picture 9"/>
          <p:cNvPicPr>
            <a:picLocks noChangeAspect="1"/>
          </p:cNvPicPr>
          <p:nvPr/>
        </p:nvPicPr>
        <p:blipFill>
          <a:blip r:embed="rId3"/>
          <a:stretch>
            <a:fillRect/>
          </a:stretch>
        </p:blipFill>
        <p:spPr>
          <a:xfrm>
            <a:off x="838200" y="4038600"/>
            <a:ext cx="2748818" cy="2033587"/>
          </a:xfrm>
          <a:prstGeom prst="rect">
            <a:avLst/>
          </a:prstGeom>
        </p:spPr>
      </p:pic>
    </p:spTree>
    <p:extLst>
      <p:ext uri="{BB962C8B-B14F-4D97-AF65-F5344CB8AC3E}">
        <p14:creationId xmlns:p14="http://schemas.microsoft.com/office/powerpoint/2010/main" val="36349748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1BD6F-2F3C-9B4D-A35F-4ED5982D394E}"/>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05B19347-A8B1-0448-9C98-3D5DFFD8755A}"/>
              </a:ext>
            </a:extLst>
          </p:cNvPr>
          <p:cNvSpPr>
            <a:spLocks noGrp="1"/>
          </p:cNvSpPr>
          <p:nvPr>
            <p:ph idx="1"/>
          </p:nvPr>
        </p:nvSpPr>
        <p:spPr>
          <a:xfrm>
            <a:off x="771525" y="1576388"/>
            <a:ext cx="7686675" cy="4062412"/>
          </a:xfrm>
        </p:spPr>
        <p:txBody>
          <a:bodyPr/>
          <a:lstStyle/>
          <a:p>
            <a:r>
              <a:rPr lang="en-US" dirty="0"/>
              <a:t>Machine Learning is the science (and art) of programming computers so they can learn from data.</a:t>
            </a:r>
          </a:p>
          <a:p>
            <a:r>
              <a:rPr lang="en-US" dirty="0"/>
              <a:t>“Machine Learning is the field of study that gives computers the ability to learn without being explicitly programmed.” —Arthur Samuel, 1959</a:t>
            </a:r>
          </a:p>
          <a:p>
            <a:r>
              <a:rPr lang="en-US" dirty="0"/>
              <a:t>Machine Learning shines for problems that either are too complex for traditional approaches or have no known algorithm. For example, speech recognition and image recognition.</a:t>
            </a:r>
          </a:p>
          <a:p>
            <a:endParaRPr lang="en-US" dirty="0"/>
          </a:p>
          <a:p>
            <a:endParaRPr lang="en-US" dirty="0"/>
          </a:p>
          <a:p>
            <a:endParaRPr lang="en-US" dirty="0"/>
          </a:p>
        </p:txBody>
      </p:sp>
    </p:spTree>
    <p:extLst>
      <p:ext uri="{BB962C8B-B14F-4D97-AF65-F5344CB8AC3E}">
        <p14:creationId xmlns:p14="http://schemas.microsoft.com/office/powerpoint/2010/main" val="62205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525" y="381000"/>
            <a:ext cx="7686675" cy="762000"/>
          </a:xfrm>
        </p:spPr>
        <p:txBody>
          <a:bodyPr/>
          <a:lstStyle/>
          <a:p>
            <a:r>
              <a:rPr lang="en-US" dirty="0"/>
              <a:t>Machine Learning</a:t>
            </a:r>
          </a:p>
        </p:txBody>
      </p:sp>
      <p:sp>
        <p:nvSpPr>
          <p:cNvPr id="4" name="Text Placeholder 2"/>
          <p:cNvSpPr>
            <a:spLocks noGrp="1"/>
          </p:cNvSpPr>
          <p:nvPr>
            <p:ph idx="1"/>
          </p:nvPr>
        </p:nvSpPr>
        <p:spPr>
          <a:xfrm>
            <a:off x="228600" y="1371600"/>
            <a:ext cx="5105400" cy="2971800"/>
          </a:xfrm>
        </p:spPr>
        <p:txBody>
          <a:bodyPr>
            <a:normAutofit/>
          </a:bodyPr>
          <a:lstStyle/>
          <a:p>
            <a:pPr marL="0" indent="0">
              <a:buNone/>
            </a:pPr>
            <a:r>
              <a:rPr lang="en-US" b="1" dirty="0"/>
              <a:t>Machine Learning</a:t>
            </a:r>
            <a:r>
              <a:rPr lang="en-US" dirty="0"/>
              <a:t>: Creating and using models </a:t>
            </a:r>
            <a:r>
              <a:rPr lang="en-US" b="1" dirty="0"/>
              <a:t>learned from data</a:t>
            </a:r>
          </a:p>
          <a:p>
            <a:r>
              <a:rPr lang="en-US" dirty="0"/>
              <a:t>Supervised Learning</a:t>
            </a:r>
          </a:p>
          <a:p>
            <a:r>
              <a:rPr lang="en-US" dirty="0"/>
              <a:t>Unsupervised Learning </a:t>
            </a:r>
          </a:p>
          <a:p>
            <a:r>
              <a:rPr lang="en-US" dirty="0"/>
              <a:t>Semi-supervised Learning</a:t>
            </a:r>
          </a:p>
          <a:p>
            <a:r>
              <a:rPr lang="en-US" dirty="0"/>
              <a:t>Reinforcement Learning</a:t>
            </a:r>
          </a:p>
          <a:p>
            <a:pPr marL="0" indent="0">
              <a:buNone/>
            </a:pPr>
            <a:endParaRPr lang="en-US" dirty="0"/>
          </a:p>
        </p:txBody>
      </p:sp>
      <p:pic>
        <p:nvPicPr>
          <p:cNvPr id="5" name="Picture 4"/>
          <p:cNvPicPr>
            <a:picLocks noChangeAspect="1"/>
          </p:cNvPicPr>
          <p:nvPr/>
        </p:nvPicPr>
        <p:blipFill>
          <a:blip r:embed="rId2"/>
          <a:stretch>
            <a:fillRect/>
          </a:stretch>
        </p:blipFill>
        <p:spPr>
          <a:xfrm>
            <a:off x="5181600" y="1066800"/>
            <a:ext cx="4175837" cy="5143500"/>
          </a:xfrm>
          <a:prstGeom prst="rect">
            <a:avLst/>
          </a:prstGeom>
        </p:spPr>
      </p:pic>
      <p:pic>
        <p:nvPicPr>
          <p:cNvPr id="6" name="Picture 5"/>
          <p:cNvPicPr>
            <a:picLocks noChangeAspect="1"/>
          </p:cNvPicPr>
          <p:nvPr/>
        </p:nvPicPr>
        <p:blipFill>
          <a:blip r:embed="rId3"/>
          <a:stretch>
            <a:fillRect/>
          </a:stretch>
        </p:blipFill>
        <p:spPr>
          <a:xfrm>
            <a:off x="685800" y="4114800"/>
            <a:ext cx="3276600" cy="1971675"/>
          </a:xfrm>
          <a:prstGeom prst="rect">
            <a:avLst/>
          </a:prstGeom>
        </p:spPr>
      </p:pic>
    </p:spTree>
    <p:extLst>
      <p:ext uri="{BB962C8B-B14F-4D97-AF65-F5344CB8AC3E}">
        <p14:creationId xmlns:p14="http://schemas.microsoft.com/office/powerpoint/2010/main" val="939612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C095C-4C49-E245-873F-86FCD30EBF5F}"/>
              </a:ext>
            </a:extLst>
          </p:cNvPr>
          <p:cNvSpPr>
            <a:spLocks noGrp="1"/>
          </p:cNvSpPr>
          <p:nvPr>
            <p:ph type="title"/>
          </p:nvPr>
        </p:nvSpPr>
        <p:spPr/>
        <p:txBody>
          <a:bodyPr/>
          <a:lstStyle/>
          <a:p>
            <a:r>
              <a:rPr lang="en-US" dirty="0"/>
              <a:t>Machine Learning</a:t>
            </a:r>
          </a:p>
        </p:txBody>
      </p:sp>
      <p:sp>
        <p:nvSpPr>
          <p:cNvPr id="3" name="Content Placeholder 2">
            <a:extLst>
              <a:ext uri="{FF2B5EF4-FFF2-40B4-BE49-F238E27FC236}">
                <a16:creationId xmlns:a16="http://schemas.microsoft.com/office/drawing/2014/main" id="{3882D4CB-ADA0-FB42-824F-2F9BDB746469}"/>
              </a:ext>
            </a:extLst>
          </p:cNvPr>
          <p:cNvSpPr>
            <a:spLocks noGrp="1"/>
          </p:cNvSpPr>
          <p:nvPr>
            <p:ph idx="1"/>
          </p:nvPr>
        </p:nvSpPr>
        <p:spPr>
          <a:xfrm>
            <a:off x="771525" y="1447800"/>
            <a:ext cx="7686675" cy="4572000"/>
          </a:xfrm>
        </p:spPr>
        <p:txBody>
          <a:bodyPr/>
          <a:lstStyle/>
          <a:p>
            <a:r>
              <a:rPr lang="en-US" dirty="0"/>
              <a:t>Applying ML techniques to dig into large amounts of data can help discover patterns that were not immediately apparent. This is called data mining.</a:t>
            </a:r>
          </a:p>
          <a:p>
            <a:r>
              <a:rPr lang="en-US" dirty="0"/>
              <a:t>Machine Learning is great for:</a:t>
            </a:r>
          </a:p>
          <a:p>
            <a:pPr lvl="1"/>
            <a:r>
              <a:rPr lang="en-US" dirty="0"/>
              <a:t>Problems for which existing solutions require a lot of hand-tuning or long lists of rules: one Machine Learning algorithm can often simplify code and perform better.</a:t>
            </a:r>
          </a:p>
          <a:p>
            <a:pPr lvl="1"/>
            <a:r>
              <a:rPr lang="en-US" dirty="0"/>
              <a:t>Fluctuating environments: a Machine Learning system can adapt to new data.</a:t>
            </a:r>
          </a:p>
          <a:p>
            <a:pPr lvl="1"/>
            <a:endParaRPr lang="en-US" dirty="0"/>
          </a:p>
          <a:p>
            <a:endParaRPr lang="en-US" dirty="0"/>
          </a:p>
          <a:p>
            <a:endParaRPr lang="en-US" dirty="0"/>
          </a:p>
        </p:txBody>
      </p:sp>
    </p:spTree>
    <p:extLst>
      <p:ext uri="{BB962C8B-B14F-4D97-AF65-F5344CB8AC3E}">
        <p14:creationId xmlns:p14="http://schemas.microsoft.com/office/powerpoint/2010/main" val="898290001"/>
      </p:ext>
    </p:extLst>
  </p:cSld>
  <p:clrMapOvr>
    <a:masterClrMapping/>
  </p:clrMapOvr>
</p:sld>
</file>

<file path=ppt/theme/theme1.xml><?xml version="1.0" encoding="utf-8"?>
<a:theme xmlns:a="http://schemas.openxmlformats.org/drawingml/2006/main" name="MNSU_master_11-13">
  <a:themeElements>
    <a:clrScheme name="">
      <a:dk1>
        <a:srgbClr val="3F0058"/>
      </a:dk1>
      <a:lt1>
        <a:srgbClr val="FFFFFF"/>
      </a:lt1>
      <a:dk2>
        <a:srgbClr val="000000"/>
      </a:dk2>
      <a:lt2>
        <a:srgbClr val="808080"/>
      </a:lt2>
      <a:accent1>
        <a:srgbClr val="BBE0E3"/>
      </a:accent1>
      <a:accent2>
        <a:srgbClr val="333399"/>
      </a:accent2>
      <a:accent3>
        <a:srgbClr val="FFFFFF"/>
      </a:accent3>
      <a:accent4>
        <a:srgbClr val="34004A"/>
      </a:accent4>
      <a:accent5>
        <a:srgbClr val="DAEDEF"/>
      </a:accent5>
      <a:accent6>
        <a:srgbClr val="2D2D8A"/>
      </a:accent6>
      <a:hlink>
        <a:srgbClr val="0099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ヒラギノ角ゴ Pro W3" charset="0"/>
            <a:cs typeface="ヒラギノ角ゴ Pro W3" charset="0"/>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C47318B63E1E48A718127921DD400C" ma:contentTypeVersion="13" ma:contentTypeDescription="Create a new document." ma:contentTypeScope="" ma:versionID="4797ca9b1324c18d9fe1ebd8c580dccc">
  <xsd:schema xmlns:xsd="http://www.w3.org/2001/XMLSchema" xmlns:xs="http://www.w3.org/2001/XMLSchema" xmlns:p="http://schemas.microsoft.com/office/2006/metadata/properties" xmlns:ns3="94c84202-c237-4038-9ee0-869900cdc94f" xmlns:ns4="76deb96d-0598-4147-91b9-e91e53133656" targetNamespace="http://schemas.microsoft.com/office/2006/metadata/properties" ma:root="true" ma:fieldsID="0c77b21a808ecef442a9179bbd1490e6" ns3:_="" ns4:_="">
    <xsd:import namespace="94c84202-c237-4038-9ee0-869900cdc94f"/>
    <xsd:import namespace="76deb96d-0598-4147-91b9-e91e5313365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c84202-c237-4038-9ee0-869900cdc94f" elementFormDefault="qualified">
    <xsd:import namespace="http://schemas.microsoft.com/office/2006/documentManagement/types"/>
    <xsd:import namespace="http://schemas.microsoft.com/office/infopath/2007/PartnerControls"/>
    <xsd:element name="SharedWithUsers" ma:index="8"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6deb96d-0598-4147-91b9-e91e5313365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D8560D7-70B5-4C6F-8C2B-10F2AC3AA9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4c84202-c237-4038-9ee0-869900cdc94f"/>
    <ds:schemaRef ds:uri="76deb96d-0598-4147-91b9-e91e5313365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7C9A7E-EAC8-464E-BFBB-65A7524BB7E4}">
  <ds:schemaRefs>
    <ds:schemaRef ds:uri="http://schemas.microsoft.com/sharepoint/v3/contenttype/forms"/>
  </ds:schemaRefs>
</ds:datastoreItem>
</file>

<file path=customXml/itemProps3.xml><?xml version="1.0" encoding="utf-8"?>
<ds:datastoreItem xmlns:ds="http://schemas.openxmlformats.org/officeDocument/2006/customXml" ds:itemID="{22D7954A-C0E6-4031-B939-23715D7F54AB}">
  <ds:schemaRefs>
    <ds:schemaRef ds:uri="http://schemas.openxmlformats.org/package/2006/metadata/core-properties"/>
    <ds:schemaRef ds:uri="http://purl.org/dc/terms/"/>
    <ds:schemaRef ds:uri="http://schemas.microsoft.com/office/2006/documentManagement/types"/>
    <ds:schemaRef ds:uri="94c84202-c237-4038-9ee0-869900cdc94f"/>
    <ds:schemaRef ds:uri="http://purl.org/dc/dcmitype/"/>
    <ds:schemaRef ds:uri="http://www.w3.org/XML/1998/namespace"/>
    <ds:schemaRef ds:uri="http://purl.org/dc/elements/1.1/"/>
    <ds:schemaRef ds:uri="http://schemas.microsoft.com/office/2006/metadata/properties"/>
    <ds:schemaRef ds:uri="http://schemas.microsoft.com/office/infopath/2007/PartnerControls"/>
    <ds:schemaRef ds:uri="76deb96d-0598-4147-91b9-e91e53133656"/>
  </ds:schemaRefs>
</ds:datastoreItem>
</file>

<file path=docProps/app.xml><?xml version="1.0" encoding="utf-8"?>
<Properties xmlns="http://schemas.openxmlformats.org/officeDocument/2006/extended-properties" xmlns:vt="http://schemas.openxmlformats.org/officeDocument/2006/docPropsVTypes">
  <Template>MNSU-master-11-13pc</Template>
  <TotalTime>4434</TotalTime>
  <Words>1367</Words>
  <Application>Microsoft Office PowerPoint</Application>
  <PresentationFormat>On-screen Show (4:3)</PresentationFormat>
  <Paragraphs>142</Paragraphs>
  <Slides>24</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Arial</vt:lpstr>
      <vt:lpstr>Calibri</vt:lpstr>
      <vt:lpstr>Futura Book</vt:lpstr>
      <vt:lpstr>Futura Heavy</vt:lpstr>
      <vt:lpstr>Futura Light</vt:lpstr>
      <vt:lpstr>Futura Medium</vt:lpstr>
      <vt:lpstr>Osaka</vt:lpstr>
      <vt:lpstr>Symbol</vt:lpstr>
      <vt:lpstr>Webdings</vt:lpstr>
      <vt:lpstr>ヒラギノ角ゴ Pro W3</vt:lpstr>
      <vt:lpstr>MNSU_master_11-13</vt:lpstr>
      <vt:lpstr>IT 418/518: Foundations of Data Science</vt:lpstr>
      <vt:lpstr>Reminders</vt:lpstr>
      <vt:lpstr>A bit of history…..</vt:lpstr>
      <vt:lpstr>PowerPoint Presentation</vt:lpstr>
      <vt:lpstr>AI Renaissance: Why Now?</vt:lpstr>
      <vt:lpstr>Artificial intelligence, machine learning, and deep learning</vt:lpstr>
      <vt:lpstr>Machine Learning</vt:lpstr>
      <vt:lpstr>Machine Learning</vt:lpstr>
      <vt:lpstr>Machine Learning</vt:lpstr>
      <vt:lpstr>Supervised Learning</vt:lpstr>
      <vt:lpstr>Supervised Learning</vt:lpstr>
      <vt:lpstr>Supervised Learning Algorithms </vt:lpstr>
      <vt:lpstr>Unsupervised Learning </vt:lpstr>
      <vt:lpstr>Reinforcement Learning</vt:lpstr>
      <vt:lpstr>Attributes  &amp; Features</vt:lpstr>
      <vt:lpstr>Features</vt:lpstr>
      <vt:lpstr>Dimensionality Reduction </vt:lpstr>
      <vt:lpstr>Dimensionality Reduction </vt:lpstr>
      <vt:lpstr>PCA Example</vt:lpstr>
      <vt:lpstr>Challenges of Machine Learning </vt:lpstr>
      <vt:lpstr>Overfitting</vt:lpstr>
      <vt:lpstr>Clustering</vt:lpstr>
      <vt:lpstr>Clustering</vt:lpstr>
      <vt:lpstr>Use Cases for Clustering</vt:lpstr>
    </vt:vector>
  </TitlesOfParts>
  <Company>v</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 418</dc:title>
  <dc:creator>Bukralia, Rajeev</dc:creator>
  <cp:lastModifiedBy>Bukralia, Rajeev</cp:lastModifiedBy>
  <cp:revision>191</cp:revision>
  <dcterms:created xsi:type="dcterms:W3CDTF">2016-08-24T19:17:46Z</dcterms:created>
  <dcterms:modified xsi:type="dcterms:W3CDTF">2020-04-14T19:47:48Z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0x010100B4C47318B63E1E48A718127921DD400C</vt:lpwstr>
  </property>
</Properties>
</file>